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modernComment_18F_0.xml" ContentType="application/vnd.ms-powerpoint.comment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omments/modernComment_10E_0.xml" ContentType="application/vnd.ms-powerpoint.comment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omments/modernComment_175_ABAFA10D.xml" ContentType="application/vnd.ms-powerpoint.comment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24"/>
  </p:notesMasterIdLst>
  <p:sldIdLst>
    <p:sldId id="256" r:id="rId5"/>
    <p:sldId id="258" r:id="rId6"/>
    <p:sldId id="403" r:id="rId7"/>
    <p:sldId id="260" r:id="rId8"/>
    <p:sldId id="288" r:id="rId9"/>
    <p:sldId id="293" r:id="rId10"/>
    <p:sldId id="399" r:id="rId11"/>
    <p:sldId id="275" r:id="rId12"/>
    <p:sldId id="404" r:id="rId13"/>
    <p:sldId id="267" r:id="rId14"/>
    <p:sldId id="269" r:id="rId15"/>
    <p:sldId id="268" r:id="rId16"/>
    <p:sldId id="270" r:id="rId17"/>
    <p:sldId id="408" r:id="rId18"/>
    <p:sldId id="411" r:id="rId19"/>
    <p:sldId id="283" r:id="rId20"/>
    <p:sldId id="373" r:id="rId21"/>
    <p:sldId id="284" r:id="rId22"/>
    <p:sldId id="287" r:id="rId23"/>
  </p:sldIdLst>
  <p:sldSz cx="18288000" cy="10287000"/>
  <p:notesSz cx="6858000" cy="9144000"/>
  <p:embeddedFontLst>
    <p:embeddedFont>
      <p:font typeface="Codec Pro ExtraBold" panose="020B0604020202020204" charset="0"/>
      <p:regular r:id="rId25"/>
      <p:bold r:id="rId26"/>
    </p:embeddedFont>
    <p:embeddedFont>
      <p:font typeface="Montserrat" panose="00000500000000000000" pitchFamily="2" charset="0"/>
      <p:regular r:id="rId27"/>
      <p:bold r:id="rId28"/>
      <p:italic r:id="rId29"/>
      <p:boldItalic r:id="rId30"/>
    </p:embeddedFont>
    <p:embeddedFont>
      <p:font typeface="Montserrat Classic" panose="020B0604020202020204" charset="0"/>
      <p:regular r:id="rId31"/>
    </p:embeddedFont>
    <p:embeddedFont>
      <p:font typeface="Montserrat Classic Bold" panose="020B0604020202020204" charset="0"/>
      <p:regular r:id="rId32"/>
      <p:bold r:id="rId33"/>
    </p:embeddedFont>
    <p:embeddedFont>
      <p:font typeface="Montserrat Italics" panose="020B0604020202020204" charset="0"/>
      <p:regular r:id="rId34"/>
      <p:italic r:id="rId35"/>
    </p:embeddedFont>
    <p:embeddedFont>
      <p:font typeface="Montserrat Light" panose="00000400000000000000" pitchFamily="2" charset="0"/>
      <p:regular r:id="rId36"/>
      <p:italic r:id="rId37"/>
    </p:embeddedFont>
    <p:embeddedFont>
      <p:font typeface="Montserrat Light Bold" panose="020B0604020202020204" charset="0"/>
      <p:regular r:id="rId38"/>
      <p:bold r:id="rId39"/>
    </p:embeddedFont>
    <p:embeddedFont>
      <p:font typeface="Montserrat SemiBold" panose="00000700000000000000" pitchFamily="2" charset="0"/>
      <p:regular r:id="rId40"/>
      <p:bold r:id="rId41"/>
      <p:italic r:id="rId42"/>
      <p:boldItalic r:id="rId43"/>
    </p:embeddedFont>
    <p:embeddedFont>
      <p:font typeface="Segoe UI Light" panose="020B0502040204020203" pitchFamily="34" charset="0"/>
      <p:regular r:id="rId44"/>
      <p:italic r:id="rId4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F462E0A-186F-EB69-479F-68B39A1AD878}" name="Matthew Hamilton" initials="MH" userId="S::mhamilton_marathonstrategies.com#ext#@edrco.onmicrosoft.com::477310bf-184b-4e8e-9cc1-738e2e18c59e" providerId="AD"/>
  <p188:author id="{AFC5F47D-76EA-F0FC-4FA2-A19CB7C05DB4}" name="Lisa Nagle" initials="LN" userId="S::lnagle@edrdpc.com::93c1137a-2bbe-4ac3-85ba-be188881648d"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07042"/>
    <a:srgbClr val="559558"/>
    <a:srgbClr val="77B17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832CEE1-5290-4E2D-8F1F-5FBEBFBA1BB5}" v="187" dt="2026-03-16T18:12:57.719"/>
    <p1510:client id="{8495EB60-DB43-6A4F-98BA-CF5416EFE517}" v="4" dt="2026-03-17T01:51:21.197"/>
    <p1510:client id="{FF95AD11-6200-40C7-BC72-3227389E84A9}" v="10" dt="2026-03-16T19:40:51.03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83543" autoAdjust="0"/>
  </p:normalViewPr>
  <p:slideViewPr>
    <p:cSldViewPr snapToGrid="0">
      <p:cViewPr varScale="1">
        <p:scale>
          <a:sx n="53" d="100"/>
          <a:sy n="53" d="100"/>
        </p:scale>
        <p:origin x="946" y="77"/>
      </p:cViewPr>
      <p:guideLst>
        <p:guide orient="horz" pos="2160"/>
        <p:guide pos="2880"/>
      </p:guideLst>
    </p:cSldViewPr>
  </p:slideViewPr>
  <p:notesTextViewPr>
    <p:cViewPr>
      <p:scale>
        <a:sx n="1" d="1"/>
        <a:sy n="1" d="1"/>
      </p:scale>
      <p:origin x="0" y="0"/>
    </p:cViewPr>
  </p:notesTextViewPr>
  <p:sorterViewPr>
    <p:cViewPr>
      <p:scale>
        <a:sx n="50" d="100"/>
        <a:sy n="50" d="100"/>
      </p:scale>
      <p:origin x="0" y="-253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2.fntdata"/><Relationship Id="rId39" Type="http://schemas.openxmlformats.org/officeDocument/2006/relationships/font" Target="fonts/font15.fntdata"/><Relationship Id="rId21" Type="http://schemas.openxmlformats.org/officeDocument/2006/relationships/slide" Target="slides/slide17.xml"/><Relationship Id="rId34" Type="http://schemas.openxmlformats.org/officeDocument/2006/relationships/font" Target="fonts/font10.fntdata"/><Relationship Id="rId42" Type="http://schemas.openxmlformats.org/officeDocument/2006/relationships/font" Target="fonts/font18.fntdata"/><Relationship Id="rId47" Type="http://schemas.openxmlformats.org/officeDocument/2006/relationships/viewProps" Target="viewProps.xml"/><Relationship Id="rId50"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font" Target="fonts/font5.fntdata"/><Relationship Id="rId11" Type="http://schemas.openxmlformats.org/officeDocument/2006/relationships/slide" Target="slides/slide7.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font" Target="fonts/font13.fntdata"/><Relationship Id="rId40" Type="http://schemas.openxmlformats.org/officeDocument/2006/relationships/font" Target="fonts/font16.fntdata"/><Relationship Id="rId45" Type="http://schemas.openxmlformats.org/officeDocument/2006/relationships/font" Target="fonts/font21.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4.fntdata"/><Relationship Id="rId36" Type="http://schemas.openxmlformats.org/officeDocument/2006/relationships/font" Target="fonts/font12.fntdata"/><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7.fntdata"/><Relationship Id="rId44" Type="http://schemas.openxmlformats.org/officeDocument/2006/relationships/font" Target="fonts/font20.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 Id="rId43" Type="http://schemas.openxmlformats.org/officeDocument/2006/relationships/font" Target="fonts/font19.fntdata"/><Relationship Id="rId48" Type="http://schemas.openxmlformats.org/officeDocument/2006/relationships/theme" Target="theme/theme1.xml"/><Relationship Id="rId8" Type="http://schemas.openxmlformats.org/officeDocument/2006/relationships/slide" Target="slides/slide4.xml"/><Relationship Id="rId51"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font" Target="fonts/font14.fntdata"/><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font" Target="fonts/font17.fntdata"/><Relationship Id="rId1" Type="http://schemas.openxmlformats.org/officeDocument/2006/relationships/customXml" Target="../customXml/item1.xml"/><Relationship Id="rId6" Type="http://schemas.openxmlformats.org/officeDocument/2006/relationships/slide" Target="slides/slide2.xml"/></Relationships>
</file>

<file path=ppt/comments/modernComment_10E_0.xml><?xml version="1.0" encoding="utf-8"?>
<p188:cmLst xmlns:a="http://schemas.openxmlformats.org/drawingml/2006/main" xmlns:r="http://schemas.openxmlformats.org/officeDocument/2006/relationships" xmlns:p188="http://schemas.microsoft.com/office/powerpoint/2018/8/main">
  <p188:cm id="{38171BF1-97F7-4ADC-8D84-29145F0ADCEF}" authorId="{8F462E0A-186F-EB69-479F-68B39A1AD878}" status="resolved" created="2026-03-03T23:26:51.178" complete="100000">
    <pc:sldMkLst xmlns:pc="http://schemas.microsoft.com/office/powerpoint/2013/main/command">
      <pc:docMk/>
      <pc:sldMk cId="0" sldId="270"/>
    </pc:sldMkLst>
    <p188:replyLst>
      <p188:reply id="{7C6436E0-81E3-4F1B-9962-704D0391DC09}" authorId="{AFC5F47D-76EA-F0FC-4FA2-A19CB7C05DB4}" created="2026-03-04T12:46:20.357">
        <p188:txBody>
          <a:bodyPr/>
          <a:lstStyle/>
          <a:p>
            <a:r>
              <a:rPr lang="en-US"/>
              <a:t>Agree. That will be in the long version</a:t>
            </a:r>
          </a:p>
        </p188:txBody>
      </p188:reply>
    </p188:replyLst>
    <p188:txBody>
      <a:bodyPr/>
      <a:lstStyle/>
      <a:p>
        <a:r>
          <a:rPr lang="en-US"/>
          <a:t>I don't think we need this slide as an overview. I would move right into some of the topline findings in key areas people are most likely to be interested in:
-Traffic
-noise
-visual (perhaps we cover this as part of the site plan rendering slide instead?)
-natural resources
-community services
We just want to over view on the priority areas so we give people a strong sense of how to read and interpret the document. I'm open to key findings from some of the other bucket areas, but this is really the meat of the presentation. We can spend less time on why for this purpose and more time on how thoroughly we've analyzed some of these areas and help them understand what all of the pages of analysis really mean</a:t>
        </a:r>
      </a:p>
    </p188:txBody>
  </p188:cm>
</p188:cmLst>
</file>

<file path=ppt/comments/modernComment_175_ABAFA10D.xml><?xml version="1.0" encoding="utf-8"?>
<p188:cmLst xmlns:a="http://schemas.openxmlformats.org/drawingml/2006/main" xmlns:r="http://schemas.openxmlformats.org/officeDocument/2006/relationships" xmlns:p188="http://schemas.microsoft.com/office/powerpoint/2018/8/main">
  <p188:cm id="{77D73FFA-0AFE-4FC0-9A0E-4390B1BFA5F2}" authorId="{8F462E0A-186F-EB69-479F-68B39A1AD878}" created="2026-03-03T23:22:03.271">
    <pc:sldMkLst xmlns:pc="http://schemas.microsoft.com/office/powerpoint/2013/main/command">
      <pc:docMk/>
      <pc:sldMk cId="407879880" sldId="373"/>
    </pc:sldMkLst>
    <p188:replyLst>
      <p188:reply id="{BFB3998B-0CC3-4769-A171-5633BED3A933}" authorId="{AFC5F47D-76EA-F0FC-4FA2-A19CB7C05DB4}" created="2026-03-04T12:51:12.680">
        <p188:txBody>
          <a:bodyPr/>
          <a:lstStyle/>
          <a:p>
            <a:r>
              <a:rPr lang="en-US"/>
              <a:t>Agree for longer version. Maybe keep here b/c this about process?</a:t>
            </a:r>
          </a:p>
        </p188:txBody>
      </p188:reply>
    </p188:replyLst>
    <p188:txBody>
      <a:bodyPr/>
      <a:lstStyle/>
      <a:p>
        <a:r>
          <a:rPr lang="en-US"/>
          <a:t>Move this slide to the back as a closer, wrapping up on all the reasons we continue to move this concept through the process</a:t>
        </a:r>
      </a:p>
    </p188:txBody>
  </p188:cm>
</p188:cmLst>
</file>

<file path=ppt/comments/modernComment_18F_0.xml><?xml version="1.0" encoding="utf-8"?>
<p188:cmLst xmlns:a="http://schemas.openxmlformats.org/drawingml/2006/main" xmlns:r="http://schemas.openxmlformats.org/officeDocument/2006/relationships" xmlns:p188="http://schemas.microsoft.com/office/powerpoint/2018/8/main">
  <p188:cm id="{5CBA073D-20CB-4B25-886F-7B8A869B5225}" authorId="{8F462E0A-186F-EB69-479F-68B39A1AD878}" status="resolved" created="2026-03-03T23:22:46.068" complete="100000">
    <pc:sldMkLst xmlns:pc="http://schemas.microsoft.com/office/powerpoint/2013/main/command">
      <pc:docMk/>
      <pc:sldMk cId="0" sldId="399"/>
    </pc:sldMkLst>
    <p188:txBody>
      <a:bodyPr/>
      <a:lstStyle/>
      <a:p>
        <a:r>
          <a:rPr lang="en-US"/>
          <a:t>This is the only slide from this section I'd suggest keeping. we can cover the contents of the others in talking points. But cut slides 13, 14, 15</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5371771-55E9-4B35-8D75-FF0972C8287C}" type="datetimeFigureOut">
              <a:rPr lang="en-US" smtClean="0"/>
              <a:t>4/1/2026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F3A6133-453A-4925-8822-90F4212EE04F}" type="slidenum">
              <a:rPr lang="en-US" smtClean="0"/>
              <a:t>‹#›</a:t>
            </a:fld>
            <a:endParaRPr lang="en-US"/>
          </a:p>
        </p:txBody>
      </p:sp>
    </p:spTree>
    <p:extLst>
      <p:ext uri="{BB962C8B-B14F-4D97-AF65-F5344CB8AC3E}">
        <p14:creationId xmlns:p14="http://schemas.microsoft.com/office/powerpoint/2010/main" val="6953734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0785D1-AB70-CD8C-8B85-2A217FB8ABF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E053ADD-4218-2815-E979-999653CF875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2F67FDC-6C1D-2FC4-63D3-1D7BEE404AC8}"/>
              </a:ext>
            </a:extLst>
          </p:cNvPr>
          <p:cNvSpPr>
            <a:spLocks noGrp="1"/>
          </p:cNvSpPr>
          <p:nvPr>
            <p:ph type="body" idx="1"/>
          </p:nvPr>
        </p:nvSpPr>
        <p:spPr/>
        <p:txBody>
          <a:bodyPr/>
          <a:lstStyle/>
          <a:p>
            <a:pPr defTabSz="891085"/>
            <a:r>
              <a:rPr lang="en-US"/>
              <a:t>Stacey emphasize we are not building anything.</a:t>
            </a:r>
          </a:p>
          <a:p>
            <a:pPr defTabSz="891085"/>
            <a:r>
              <a:rPr lang="en-US"/>
              <a:t>Here today to inform residents, elected officials, or anyone who may be benefit</a:t>
            </a:r>
          </a:p>
        </p:txBody>
      </p:sp>
      <p:sp>
        <p:nvSpPr>
          <p:cNvPr id="4" name="Slide Number Placeholder 3">
            <a:extLst>
              <a:ext uri="{FF2B5EF4-FFF2-40B4-BE49-F238E27FC236}">
                <a16:creationId xmlns:a16="http://schemas.microsoft.com/office/drawing/2014/main" id="{3216F17F-AE92-D7E2-0656-CBC6DF76FF28}"/>
              </a:ext>
            </a:extLst>
          </p:cNvPr>
          <p:cNvSpPr>
            <a:spLocks noGrp="1"/>
          </p:cNvSpPr>
          <p:nvPr>
            <p:ph type="sldNum" sz="quarter" idx="5"/>
          </p:nvPr>
        </p:nvSpPr>
        <p:spPr/>
        <p:txBody>
          <a:bodyPr/>
          <a:lstStyle/>
          <a:p>
            <a:fld id="{BF3A6133-453A-4925-8822-90F4212EE04F}" type="slidenum">
              <a:rPr lang="en-US" smtClean="0"/>
              <a:t>3</a:t>
            </a:fld>
            <a:endParaRPr lang="en-US"/>
          </a:p>
        </p:txBody>
      </p:sp>
    </p:spTree>
    <p:extLst>
      <p:ext uri="{BB962C8B-B14F-4D97-AF65-F5344CB8AC3E}">
        <p14:creationId xmlns:p14="http://schemas.microsoft.com/office/powerpoint/2010/main" val="15335980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10E27D-6559-9480-F572-B018324D7B3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76AB95-C3F8-7094-11FD-B054337A32B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E4B48E6-0003-AC2E-DA45-4E3BF8F3322D}"/>
              </a:ext>
            </a:extLst>
          </p:cNvPr>
          <p:cNvSpPr>
            <a:spLocks noGrp="1"/>
          </p:cNvSpPr>
          <p:nvPr>
            <p:ph type="body" idx="1"/>
          </p:nvPr>
        </p:nvSpPr>
        <p:spPr/>
        <p:txBody>
          <a:bodyPr/>
          <a:lstStyle/>
          <a:p>
            <a:r>
              <a:rPr lang="en-US" dirty="0"/>
              <a:t>Focusing on topic areas where we know people are interested in</a:t>
            </a:r>
          </a:p>
          <a:p>
            <a:r>
              <a:rPr lang="en-US" dirty="0"/>
              <a:t>Not a stand in for the entire document</a:t>
            </a:r>
          </a:p>
          <a:p>
            <a:r>
              <a:rPr lang="en-US" dirty="0"/>
              <a:t>Need to go read it</a:t>
            </a:r>
          </a:p>
        </p:txBody>
      </p:sp>
      <p:sp>
        <p:nvSpPr>
          <p:cNvPr id="4" name="Slide Number Placeholder 3">
            <a:extLst>
              <a:ext uri="{FF2B5EF4-FFF2-40B4-BE49-F238E27FC236}">
                <a16:creationId xmlns:a16="http://schemas.microsoft.com/office/drawing/2014/main" id="{441D73E8-047F-0161-FD86-19CDB7E87FBB}"/>
              </a:ext>
            </a:extLst>
          </p:cNvPr>
          <p:cNvSpPr>
            <a:spLocks noGrp="1"/>
          </p:cNvSpPr>
          <p:nvPr>
            <p:ph type="sldNum" sz="quarter" idx="5"/>
          </p:nvPr>
        </p:nvSpPr>
        <p:spPr/>
        <p:txBody>
          <a:bodyPr/>
          <a:lstStyle/>
          <a:p>
            <a:fld id="{BF3A6133-453A-4925-8822-90F4212EE04F}" type="slidenum">
              <a:rPr lang="en-US" smtClean="0"/>
              <a:t>15</a:t>
            </a:fld>
            <a:endParaRPr lang="en-US"/>
          </a:p>
        </p:txBody>
      </p:sp>
    </p:spTree>
    <p:extLst>
      <p:ext uri="{BB962C8B-B14F-4D97-AF65-F5344CB8AC3E}">
        <p14:creationId xmlns:p14="http://schemas.microsoft.com/office/powerpoint/2010/main" val="15394081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Stacey</a:t>
            </a:r>
          </a:p>
        </p:txBody>
      </p:sp>
      <p:sp>
        <p:nvSpPr>
          <p:cNvPr id="4" name="Slide Number Placeholder 3"/>
          <p:cNvSpPr>
            <a:spLocks noGrp="1"/>
          </p:cNvSpPr>
          <p:nvPr>
            <p:ph type="sldNum" sz="quarter" idx="5"/>
          </p:nvPr>
        </p:nvSpPr>
        <p:spPr/>
        <p:txBody>
          <a:bodyPr/>
          <a:lstStyle/>
          <a:p>
            <a:fld id="{BF3A6133-453A-4925-8822-90F4212EE04F}" type="slidenum">
              <a:rPr lang="en-US" smtClean="0"/>
              <a:t>17</a:t>
            </a:fld>
            <a:endParaRPr lang="en-US"/>
          </a:p>
        </p:txBody>
      </p:sp>
    </p:spTree>
    <p:extLst>
      <p:ext uri="{BB962C8B-B14F-4D97-AF65-F5344CB8AC3E}">
        <p14:creationId xmlns:p14="http://schemas.microsoft.com/office/powerpoint/2010/main" val="4813558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Possibly have a form/comment card available with the hard copies?</a:t>
            </a:r>
          </a:p>
        </p:txBody>
      </p:sp>
      <p:sp>
        <p:nvSpPr>
          <p:cNvPr id="4" name="Slide Number Placeholder 3"/>
          <p:cNvSpPr>
            <a:spLocks noGrp="1"/>
          </p:cNvSpPr>
          <p:nvPr>
            <p:ph type="sldNum" sz="quarter" idx="5"/>
          </p:nvPr>
        </p:nvSpPr>
        <p:spPr/>
        <p:txBody>
          <a:bodyPr/>
          <a:lstStyle/>
          <a:p>
            <a:fld id="{BF3A6133-453A-4925-8822-90F4212EE04F}" type="slidenum">
              <a:rPr lang="en-US" smtClean="0"/>
              <a:t>18</a:t>
            </a:fld>
            <a:endParaRPr lang="en-US"/>
          </a:p>
        </p:txBody>
      </p:sp>
    </p:spTree>
    <p:extLst>
      <p:ext uri="{BB962C8B-B14F-4D97-AF65-F5344CB8AC3E}">
        <p14:creationId xmlns:p14="http://schemas.microsoft.com/office/powerpoint/2010/main" val="15896195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Stacey</a:t>
            </a:r>
          </a:p>
          <a:p>
            <a:endParaRPr lang="en-US"/>
          </a:p>
        </p:txBody>
      </p:sp>
      <p:sp>
        <p:nvSpPr>
          <p:cNvPr id="4" name="Slide Number Placeholder 3"/>
          <p:cNvSpPr>
            <a:spLocks noGrp="1"/>
          </p:cNvSpPr>
          <p:nvPr>
            <p:ph type="sldNum" sz="quarter" idx="5"/>
          </p:nvPr>
        </p:nvSpPr>
        <p:spPr/>
        <p:txBody>
          <a:bodyPr/>
          <a:lstStyle/>
          <a:p>
            <a:fld id="{BF3A6133-453A-4925-8822-90F4212EE04F}" type="slidenum">
              <a:rPr lang="en-US" smtClean="0"/>
              <a:t>19</a:t>
            </a:fld>
            <a:endParaRPr lang="en-US"/>
          </a:p>
        </p:txBody>
      </p:sp>
    </p:spTree>
    <p:extLst>
      <p:ext uri="{BB962C8B-B14F-4D97-AF65-F5344CB8AC3E}">
        <p14:creationId xmlns:p14="http://schemas.microsoft.com/office/powerpoint/2010/main" val="33810694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91085"/>
            <a:r>
              <a:rPr lang="en-US">
                <a:solidFill>
                  <a:srgbClr val="000000"/>
                </a:solidFill>
                <a:latin typeface="Montserrat" panose="00000500000000000000" pitchFamily="2" charset="0"/>
                <a:cs typeface="Segoe UI Light" panose="020B0502040204020203" pitchFamily="34" charset="0"/>
              </a:rPr>
              <a:t>This park can be a </a:t>
            </a:r>
            <a:r>
              <a:rPr lang="en-US" b="1">
                <a:solidFill>
                  <a:schemeClr val="accent3">
                    <a:lumMod val="50000"/>
                  </a:schemeClr>
                </a:solidFill>
                <a:latin typeface="Montserrat" panose="00000500000000000000" pitchFamily="2" charset="0"/>
                <a:cs typeface="Segoe UI Semibold" panose="020B0702040204020203" pitchFamily="34" charset="0"/>
              </a:rPr>
              <a:t>statewide model for sustainability </a:t>
            </a:r>
            <a:r>
              <a:rPr lang="en-US">
                <a:solidFill>
                  <a:srgbClr val="000000"/>
                </a:solidFill>
                <a:latin typeface="Montserrat" panose="00000500000000000000" pitchFamily="2" charset="0"/>
                <a:cs typeface="Segoe UI Light" panose="020B0502040204020203" pitchFamily="34" charset="0"/>
              </a:rPr>
              <a:t>and preserving natural amenities.</a:t>
            </a:r>
          </a:p>
          <a:p>
            <a:r>
              <a:rPr lang="en-US"/>
              <a:t>Repatriation of American Manufacturing – Onshoring – Add Made in USA sticker? (</a:t>
            </a:r>
            <a:r>
              <a:rPr lang="en-US" err="1"/>
              <a:t>stacey</a:t>
            </a:r>
            <a:r>
              <a:rPr lang="en-US"/>
              <a:t>)</a:t>
            </a:r>
          </a:p>
        </p:txBody>
      </p:sp>
      <p:sp>
        <p:nvSpPr>
          <p:cNvPr id="4" name="Slide Number Placeholder 3"/>
          <p:cNvSpPr>
            <a:spLocks noGrp="1"/>
          </p:cNvSpPr>
          <p:nvPr>
            <p:ph type="sldNum" sz="quarter" idx="5"/>
          </p:nvPr>
        </p:nvSpPr>
        <p:spPr/>
        <p:txBody>
          <a:bodyPr/>
          <a:lstStyle/>
          <a:p>
            <a:fld id="{BF3A6133-453A-4925-8822-90F4212EE04F}" type="slidenum">
              <a:rPr lang="en-US" smtClean="0"/>
              <a:t>5</a:t>
            </a:fld>
            <a:endParaRPr lang="en-US"/>
          </a:p>
        </p:txBody>
      </p:sp>
    </p:spTree>
    <p:extLst>
      <p:ext uri="{BB962C8B-B14F-4D97-AF65-F5344CB8AC3E}">
        <p14:creationId xmlns:p14="http://schemas.microsoft.com/office/powerpoint/2010/main" val="31750405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Cover the ‘why this location’ in talking points</a:t>
            </a:r>
          </a:p>
          <a:p>
            <a:endParaRPr lang="en-US"/>
          </a:p>
          <a:p>
            <a:pPr marL="568067" lvl="1" indent="-284033">
              <a:lnSpc>
                <a:spcPct val="118000"/>
              </a:lnSpc>
            </a:pPr>
            <a:r>
              <a:rPr lang="en-US" b="1">
                <a:solidFill>
                  <a:srgbClr val="FF0000"/>
                </a:solidFill>
                <a:latin typeface="Segoe UI Light"/>
                <a:cs typeface="Segoe UI Light"/>
              </a:rPr>
              <a:t>The IDA evaluated multiple sites </a:t>
            </a:r>
            <a:r>
              <a:rPr lang="en-US">
                <a:latin typeface="Segoe UI Light"/>
                <a:cs typeface="Segoe UI Light"/>
              </a:rPr>
              <a:t>to identify </a:t>
            </a:r>
            <a:r>
              <a:rPr lang="en-US">
                <a:solidFill>
                  <a:srgbClr val="FF0000"/>
                </a:solidFill>
                <a:latin typeface="Segoe UI Light"/>
                <a:cs typeface="Segoe UI Light"/>
              </a:rPr>
              <a:t>areas large enough to accommodate a modern technology park</a:t>
            </a:r>
            <a:endParaRPr lang="en-US">
              <a:latin typeface="Segoe UI Light"/>
              <a:cs typeface="Segoe UI Light"/>
            </a:endParaRPr>
          </a:p>
          <a:p>
            <a:pPr marL="568067" lvl="1" indent="-284033">
              <a:lnSpc>
                <a:spcPct val="118000"/>
              </a:lnSpc>
            </a:pPr>
            <a:r>
              <a:rPr lang="en-US">
                <a:latin typeface="Segoe UI Light"/>
                <a:cs typeface="Segoe UI Light"/>
              </a:rPr>
              <a:t>This analysis found that </a:t>
            </a:r>
            <a:r>
              <a:rPr lang="en-US">
                <a:solidFill>
                  <a:srgbClr val="FF0000"/>
                </a:solidFill>
                <a:latin typeface="Segoe UI Light"/>
                <a:cs typeface="Segoe UI Light"/>
              </a:rPr>
              <a:t>this site presented the fewest barriers to development, such as slopes and wetlands, and had the most optimal access to necessary transportation and utilities</a:t>
            </a:r>
            <a:endParaRPr lang="en-US">
              <a:latin typeface="Segoe UI Light"/>
              <a:cs typeface="Segoe UI Light"/>
            </a:endParaRPr>
          </a:p>
          <a:p>
            <a:pPr marL="568067" lvl="1" indent="-284033">
              <a:lnSpc>
                <a:spcPct val="118000"/>
              </a:lnSpc>
            </a:pPr>
            <a:r>
              <a:rPr lang="en-US">
                <a:latin typeface="Segoe UI Light"/>
                <a:cs typeface="Segoe UI Light"/>
              </a:rPr>
              <a:t>Today </a:t>
            </a:r>
            <a:r>
              <a:rPr lang="en-US">
                <a:solidFill>
                  <a:srgbClr val="FF0000"/>
                </a:solidFill>
                <a:latin typeface="Segoe UI Light"/>
                <a:cs typeface="Segoe UI Light"/>
              </a:rPr>
              <a:t>many development projects are growing in size and scale with co-location of complementary businesses therefore </a:t>
            </a:r>
            <a:r>
              <a:rPr lang="en-US">
                <a:latin typeface="Segoe UI Light"/>
                <a:cs typeface="Segoe UI Light"/>
              </a:rPr>
              <a:t>requiring a larger site. </a:t>
            </a:r>
          </a:p>
          <a:p>
            <a:pPr marL="568067" lvl="1" indent="-284033">
              <a:lnSpc>
                <a:spcPct val="118000"/>
              </a:lnSpc>
            </a:pPr>
            <a:r>
              <a:rPr lang="en-US">
                <a:latin typeface="Segoe UI Light"/>
                <a:cs typeface="Segoe UI Light"/>
              </a:rPr>
              <a:t>Smaller sites and buildings (i.e., old K-Mart Plaza, old BAE, other vacant sites) cannot accommodate this need.</a:t>
            </a:r>
          </a:p>
          <a:p>
            <a:pPr marL="568067" lvl="1" indent="-284033">
              <a:lnSpc>
                <a:spcPct val="118000"/>
              </a:lnSpc>
            </a:pPr>
            <a:r>
              <a:rPr lang="en-US">
                <a:latin typeface="Segoe UI Light"/>
                <a:cs typeface="Segoe UI Light"/>
              </a:rPr>
              <a:t>The IDA’s Corporate Park in Conklin is largely full (only 1-2 small parcels with constraints exist)</a:t>
            </a:r>
          </a:p>
          <a:p>
            <a:endParaRPr lang="en-US"/>
          </a:p>
          <a:p>
            <a:endParaRPr lang="en-US"/>
          </a:p>
          <a:p>
            <a:pPr marL="582930" lvl="1" indent="-291465">
              <a:lnSpc>
                <a:spcPct val="118000"/>
              </a:lnSpc>
            </a:pPr>
            <a:r>
              <a:rPr lang="en-US" sz="3600" spc="0">
                <a:solidFill>
                  <a:schemeClr val="tx1"/>
                </a:solidFill>
                <a:latin typeface="Montserrat" panose="00000500000000000000" pitchFamily="2" charset="0"/>
                <a:cs typeface="Segoe UI Light"/>
              </a:rPr>
              <a:t>We selected this site because…</a:t>
            </a:r>
          </a:p>
          <a:p>
            <a:pPr marL="927308" lvl="2" indent="-342900">
              <a:lnSpc>
                <a:spcPct val="118000"/>
              </a:lnSpc>
              <a:spcAft>
                <a:spcPts val="1200"/>
              </a:spcAft>
              <a:buFont typeface="Courier New" panose="02070309020205020404" pitchFamily="49" charset="0"/>
              <a:buChar char="o"/>
            </a:pPr>
            <a:r>
              <a:rPr lang="en-US" sz="3600">
                <a:latin typeface="Montserrat" panose="00000500000000000000" pitchFamily="2" charset="0"/>
                <a:cs typeface="Segoe UI Light"/>
              </a:rPr>
              <a:t>Strong infrastructure</a:t>
            </a:r>
          </a:p>
          <a:p>
            <a:pPr marL="927308" lvl="2" indent="-342900">
              <a:lnSpc>
                <a:spcPct val="118000"/>
              </a:lnSpc>
              <a:spcAft>
                <a:spcPts val="1200"/>
              </a:spcAft>
              <a:buFont typeface="Courier New" panose="02070309020205020404" pitchFamily="49" charset="0"/>
              <a:buChar char="o"/>
            </a:pPr>
            <a:r>
              <a:rPr lang="en-US" sz="3600">
                <a:latin typeface="Montserrat" panose="00000500000000000000" pitchFamily="2" charset="0"/>
                <a:cs typeface="Segoe UI Light"/>
              </a:rPr>
              <a:t>Options for multi-use build-out and adjoining acreage</a:t>
            </a:r>
          </a:p>
          <a:p>
            <a:pPr marL="927308" lvl="2" indent="-342900">
              <a:lnSpc>
                <a:spcPct val="118000"/>
              </a:lnSpc>
              <a:spcAft>
                <a:spcPts val="1200"/>
              </a:spcAft>
              <a:buFont typeface="Courier New" panose="02070309020205020404" pitchFamily="49" charset="0"/>
              <a:buChar char="o"/>
            </a:pPr>
            <a:r>
              <a:rPr lang="en-US" sz="3600">
                <a:latin typeface="Montserrat" panose="00000500000000000000" pitchFamily="2" charset="0"/>
                <a:cs typeface="Segoe UI Light"/>
              </a:rPr>
              <a:t>Proximity to County airport and Interstate exchange</a:t>
            </a:r>
          </a:p>
          <a:p>
            <a:pPr marL="927308" lvl="2" indent="-342900">
              <a:lnSpc>
                <a:spcPct val="118000"/>
              </a:lnSpc>
              <a:spcAft>
                <a:spcPts val="1200"/>
              </a:spcAft>
              <a:buFont typeface="Courier New" panose="02070309020205020404" pitchFamily="49" charset="0"/>
              <a:buChar char="o"/>
            </a:pPr>
            <a:r>
              <a:rPr lang="en-US" sz="3600">
                <a:latin typeface="Montserrat" panose="00000500000000000000" pitchFamily="2" charset="0"/>
                <a:cs typeface="Segoe UI Light"/>
              </a:rPr>
              <a:t>Lack of sufficient sites elsewhere</a:t>
            </a:r>
          </a:p>
          <a:p>
            <a:pPr marL="927308" lvl="2" indent="-342900">
              <a:lnSpc>
                <a:spcPct val="118000"/>
              </a:lnSpc>
              <a:spcAft>
                <a:spcPts val="1200"/>
              </a:spcAft>
              <a:buFont typeface="Courier New" panose="02070309020205020404" pitchFamily="49" charset="0"/>
              <a:buChar char="o"/>
            </a:pPr>
            <a:r>
              <a:rPr lang="en-US" sz="3600">
                <a:latin typeface="Montserrat" panose="00000500000000000000" pitchFamily="2" charset="0"/>
                <a:cs typeface="Segoe UI Light"/>
              </a:rPr>
              <a:t>FAST NY Shovel Ready Fund</a:t>
            </a:r>
          </a:p>
        </p:txBody>
      </p:sp>
      <p:sp>
        <p:nvSpPr>
          <p:cNvPr id="4" name="Slide Number Placeholder 3"/>
          <p:cNvSpPr>
            <a:spLocks noGrp="1"/>
          </p:cNvSpPr>
          <p:nvPr>
            <p:ph type="sldNum" sz="quarter" idx="5"/>
          </p:nvPr>
        </p:nvSpPr>
        <p:spPr/>
        <p:txBody>
          <a:bodyPr/>
          <a:lstStyle/>
          <a:p>
            <a:fld id="{BF3A6133-453A-4925-8822-90F4212EE04F}" type="slidenum">
              <a:rPr lang="en-US" smtClean="0"/>
              <a:t>7</a:t>
            </a:fld>
            <a:endParaRPr lang="en-US"/>
          </a:p>
        </p:txBody>
      </p:sp>
    </p:spTree>
    <p:extLst>
      <p:ext uri="{BB962C8B-B14F-4D97-AF65-F5344CB8AC3E}">
        <p14:creationId xmlns:p14="http://schemas.microsoft.com/office/powerpoint/2010/main" val="31426624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Differentiator is this. Most important thing to discuss in the community. </a:t>
            </a:r>
          </a:p>
          <a:p>
            <a:r>
              <a:rPr lang="en-US" dirty="0"/>
              <a:t>Will have all elements of ‘industrial park’ but designed differently. </a:t>
            </a:r>
          </a:p>
          <a:p>
            <a:r>
              <a:rPr lang="en-US" dirty="0"/>
              <a:t>Aligns with desires of the Towns to preserve a more natural and rural aesthetic</a:t>
            </a:r>
          </a:p>
          <a:p>
            <a:r>
              <a:rPr lang="en-US" dirty="0"/>
              <a:t>Designing this with the towns in mind</a:t>
            </a:r>
          </a:p>
        </p:txBody>
      </p:sp>
      <p:sp>
        <p:nvSpPr>
          <p:cNvPr id="4" name="Slide Number Placeholder 3"/>
          <p:cNvSpPr>
            <a:spLocks noGrp="1"/>
          </p:cNvSpPr>
          <p:nvPr>
            <p:ph type="sldNum" sz="quarter" idx="5"/>
          </p:nvPr>
        </p:nvSpPr>
        <p:spPr/>
        <p:txBody>
          <a:bodyPr/>
          <a:lstStyle/>
          <a:p>
            <a:fld id="{BF3A6133-453A-4925-8822-90F4212EE04F}" type="slidenum">
              <a:rPr lang="en-US" smtClean="0"/>
              <a:t>8</a:t>
            </a:fld>
            <a:endParaRPr lang="en-US"/>
          </a:p>
        </p:txBody>
      </p:sp>
    </p:spTree>
    <p:extLst>
      <p:ext uri="{BB962C8B-B14F-4D97-AF65-F5344CB8AC3E}">
        <p14:creationId xmlns:p14="http://schemas.microsoft.com/office/powerpoint/2010/main" val="2611859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Stacey</a:t>
            </a:r>
          </a:p>
          <a:p>
            <a:r>
              <a:rPr lang="en-US"/>
              <a:t>1. This will appear in the GEIS</a:t>
            </a:r>
          </a:p>
          <a:p>
            <a:r>
              <a:rPr lang="en-US"/>
              <a:t>2. Give a sense of how this can be ultimately lay out</a:t>
            </a:r>
          </a:p>
          <a:p>
            <a:r>
              <a:rPr lang="en-US"/>
              <a:t>3. This is done to show potential future companies how they can fit</a:t>
            </a:r>
          </a:p>
          <a:p>
            <a:r>
              <a:rPr lang="en-US"/>
              <a:t>4. This is not set in stone nor will be built tomorrow</a:t>
            </a:r>
          </a:p>
          <a:p>
            <a:r>
              <a:rPr lang="en-US"/>
              <a:t>5. Gives a sense of what realistically can be put here</a:t>
            </a:r>
          </a:p>
        </p:txBody>
      </p:sp>
      <p:sp>
        <p:nvSpPr>
          <p:cNvPr id="4" name="Slide Number Placeholder 3"/>
          <p:cNvSpPr>
            <a:spLocks noGrp="1"/>
          </p:cNvSpPr>
          <p:nvPr>
            <p:ph type="sldNum" sz="quarter" idx="5"/>
          </p:nvPr>
        </p:nvSpPr>
        <p:spPr/>
        <p:txBody>
          <a:bodyPr/>
          <a:lstStyle/>
          <a:p>
            <a:fld id="{BF3A6133-453A-4925-8822-90F4212EE04F}" type="slidenum">
              <a:rPr lang="en-US" smtClean="0"/>
              <a:t>9</a:t>
            </a:fld>
            <a:endParaRPr lang="en-US"/>
          </a:p>
        </p:txBody>
      </p:sp>
    </p:spTree>
    <p:extLst>
      <p:ext uri="{BB962C8B-B14F-4D97-AF65-F5344CB8AC3E}">
        <p14:creationId xmlns:p14="http://schemas.microsoft.com/office/powerpoint/2010/main" val="29231593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 a document that means that shovels will be going into the ground once done. Need permits etc.</a:t>
            </a:r>
          </a:p>
        </p:txBody>
      </p:sp>
      <p:sp>
        <p:nvSpPr>
          <p:cNvPr id="4" name="Slide Number Placeholder 3"/>
          <p:cNvSpPr>
            <a:spLocks noGrp="1"/>
          </p:cNvSpPr>
          <p:nvPr>
            <p:ph type="sldNum" sz="quarter" idx="5"/>
          </p:nvPr>
        </p:nvSpPr>
        <p:spPr/>
        <p:txBody>
          <a:bodyPr/>
          <a:lstStyle/>
          <a:p>
            <a:fld id="{BF3A6133-453A-4925-8822-90F4212EE04F}" type="slidenum">
              <a:rPr lang="en-US" smtClean="0"/>
              <a:t>11</a:t>
            </a:fld>
            <a:endParaRPr lang="en-US"/>
          </a:p>
        </p:txBody>
      </p:sp>
    </p:spTree>
    <p:extLst>
      <p:ext uri="{BB962C8B-B14F-4D97-AF65-F5344CB8AC3E}">
        <p14:creationId xmlns:p14="http://schemas.microsoft.com/office/powerpoint/2010/main" val="16162080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3A6133-453A-4925-8822-90F4212EE04F}" type="slidenum">
              <a:rPr lang="en-US" smtClean="0"/>
              <a:t>12</a:t>
            </a:fld>
            <a:endParaRPr lang="en-US"/>
          </a:p>
        </p:txBody>
      </p:sp>
    </p:spTree>
    <p:extLst>
      <p:ext uri="{BB962C8B-B14F-4D97-AF65-F5344CB8AC3E}">
        <p14:creationId xmlns:p14="http://schemas.microsoft.com/office/powerpoint/2010/main" val="41201955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what we looked at but you need to go to the full document for what your interest is</a:t>
            </a:r>
          </a:p>
          <a:p>
            <a:r>
              <a:rPr lang="en-US" dirty="0"/>
              <a:t>Copies will be located at_________ + digitally __________</a:t>
            </a:r>
          </a:p>
          <a:p>
            <a:r>
              <a:rPr lang="en-US" dirty="0"/>
              <a:t>Explain what you will see in the GEIS</a:t>
            </a:r>
          </a:p>
          <a:p>
            <a:r>
              <a:rPr lang="en-US" dirty="0"/>
              <a:t>	Existing Conditions</a:t>
            </a:r>
          </a:p>
          <a:p>
            <a:r>
              <a:rPr lang="en-US" dirty="0"/>
              <a:t>	Potential Impact</a:t>
            </a:r>
          </a:p>
          <a:p>
            <a:r>
              <a:rPr lang="en-US" dirty="0"/>
              <a:t>	Mitigation measures (if needed)</a:t>
            </a:r>
          </a:p>
        </p:txBody>
      </p:sp>
      <p:sp>
        <p:nvSpPr>
          <p:cNvPr id="4" name="Slide Number Placeholder 3"/>
          <p:cNvSpPr>
            <a:spLocks noGrp="1"/>
          </p:cNvSpPr>
          <p:nvPr>
            <p:ph type="sldNum" sz="quarter" idx="5"/>
          </p:nvPr>
        </p:nvSpPr>
        <p:spPr/>
        <p:txBody>
          <a:bodyPr/>
          <a:lstStyle/>
          <a:p>
            <a:fld id="{BF3A6133-453A-4925-8822-90F4212EE04F}" type="slidenum">
              <a:rPr lang="en-US" smtClean="0"/>
              <a:t>13</a:t>
            </a:fld>
            <a:endParaRPr lang="en-US"/>
          </a:p>
        </p:txBody>
      </p:sp>
    </p:spTree>
    <p:extLst>
      <p:ext uri="{BB962C8B-B14F-4D97-AF65-F5344CB8AC3E}">
        <p14:creationId xmlns:p14="http://schemas.microsoft.com/office/powerpoint/2010/main" val="9067945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AFF0B6-A123-D446-C8BB-428A9DAAB4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A089A0-BDB2-6581-EEC9-A5B0613798B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F879414-373B-527E-E816-F80C043FFD21}"/>
              </a:ext>
            </a:extLst>
          </p:cNvPr>
          <p:cNvSpPr>
            <a:spLocks noGrp="1"/>
          </p:cNvSpPr>
          <p:nvPr>
            <p:ph type="body" idx="1"/>
          </p:nvPr>
        </p:nvSpPr>
        <p:spPr/>
        <p:txBody>
          <a:bodyPr/>
          <a:lstStyle/>
          <a:p>
            <a:r>
              <a:rPr lang="en-US" dirty="0"/>
              <a:t>Focusing on topic areas where we know people are interested in</a:t>
            </a:r>
          </a:p>
          <a:p>
            <a:r>
              <a:rPr lang="en-US" dirty="0"/>
              <a:t>Not a stand in for the entire document</a:t>
            </a:r>
          </a:p>
          <a:p>
            <a:r>
              <a:rPr lang="en-US" dirty="0"/>
              <a:t>Need to go read it</a:t>
            </a:r>
          </a:p>
        </p:txBody>
      </p:sp>
      <p:sp>
        <p:nvSpPr>
          <p:cNvPr id="4" name="Slide Number Placeholder 3">
            <a:extLst>
              <a:ext uri="{FF2B5EF4-FFF2-40B4-BE49-F238E27FC236}">
                <a16:creationId xmlns:a16="http://schemas.microsoft.com/office/drawing/2014/main" id="{BBF58864-E1F8-6EDB-E898-A7B62CB57B75}"/>
              </a:ext>
            </a:extLst>
          </p:cNvPr>
          <p:cNvSpPr>
            <a:spLocks noGrp="1"/>
          </p:cNvSpPr>
          <p:nvPr>
            <p:ph type="sldNum" sz="quarter" idx="5"/>
          </p:nvPr>
        </p:nvSpPr>
        <p:spPr/>
        <p:txBody>
          <a:bodyPr/>
          <a:lstStyle/>
          <a:p>
            <a:fld id="{BF3A6133-453A-4925-8822-90F4212EE04F}" type="slidenum">
              <a:rPr lang="en-US" smtClean="0"/>
              <a:t>14</a:t>
            </a:fld>
            <a:endParaRPr lang="en-US"/>
          </a:p>
        </p:txBody>
      </p:sp>
    </p:spTree>
    <p:extLst>
      <p:ext uri="{BB962C8B-B14F-4D97-AF65-F5344CB8AC3E}">
        <p14:creationId xmlns:p14="http://schemas.microsoft.com/office/powerpoint/2010/main" val="5287333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4/1/2026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4/1/2026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4/1/2026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4/1/2026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broometechpark.com/" TargetMode="External"/><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hyperlink" Target="http://www.theagency-ny.com/"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microsoft.com/office/2018/10/relationships/comments" Target="../comments/modernComment_10E_0.xml"/><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image" Target="../media/image26.svg"/><Relationship Id="rId3" Type="http://schemas.microsoft.com/office/2018/10/relationships/comments" Target="../comments/modernComment_175_ABAFA10D.xml"/><Relationship Id="rId7" Type="http://schemas.openxmlformats.org/officeDocument/2006/relationships/image" Target="../media/image20.svg"/><Relationship Id="rId12" Type="http://schemas.openxmlformats.org/officeDocument/2006/relationships/image" Target="../media/image25.sv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9.svg"/><Relationship Id="rId11" Type="http://schemas.openxmlformats.org/officeDocument/2006/relationships/image" Target="../media/image24.svg"/><Relationship Id="rId5" Type="http://schemas.openxmlformats.org/officeDocument/2006/relationships/image" Target="../media/image18.svg"/><Relationship Id="rId10" Type="http://schemas.openxmlformats.org/officeDocument/2006/relationships/image" Target="../media/image23.svg"/><Relationship Id="rId4" Type="http://schemas.openxmlformats.org/officeDocument/2006/relationships/image" Target="../media/image17.png"/><Relationship Id="rId9" Type="http://schemas.openxmlformats.org/officeDocument/2006/relationships/image" Target="../media/image22.svg"/><Relationship Id="rId14" Type="http://schemas.openxmlformats.org/officeDocument/2006/relationships/image" Target="../media/image27.sv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hyperlink" Target="mailto:techpark@theagency-ny.com" TargetMode="External"/><Relationship Id="rId5" Type="http://schemas.openxmlformats.org/officeDocument/2006/relationships/hyperlink" Target="http://www.theagency-ny.com/" TargetMode="External"/><Relationship Id="rId4" Type="http://schemas.openxmlformats.org/officeDocument/2006/relationships/hyperlink" Target="http://www.broometechpark.com/"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hyperlink" Target="https://broometechpark.com/" TargetMode="External"/><Relationship Id="rId4" Type="http://schemas.openxmlformats.org/officeDocument/2006/relationships/image" Target="../media/image1.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microsoft.com/office/2018/10/relationships/comments" Target="../comments/modernComment_18F_0.xml"/><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572750" y="0"/>
            <a:ext cx="7715250" cy="10287000"/>
          </a:xfrm>
          <a:custGeom>
            <a:avLst/>
            <a:gdLst/>
            <a:ahLst/>
            <a:cxnLst/>
            <a:rect l="l" t="t" r="r" b="b"/>
            <a:pathLst>
              <a:path w="7715250" h="10287000">
                <a:moveTo>
                  <a:pt x="0" y="0"/>
                </a:moveTo>
                <a:lnTo>
                  <a:pt x="7715250" y="0"/>
                </a:lnTo>
                <a:lnTo>
                  <a:pt x="7715250" y="10287000"/>
                </a:lnTo>
                <a:lnTo>
                  <a:pt x="0" y="10287000"/>
                </a:lnTo>
                <a:lnTo>
                  <a:pt x="0" y="0"/>
                </a:lnTo>
                <a:close/>
              </a:path>
            </a:pathLst>
          </a:custGeom>
          <a:blipFill>
            <a:blip r:embed="rId2"/>
            <a:stretch>
              <a:fillRect/>
            </a:stretch>
          </a:blipFill>
        </p:spPr>
        <p:txBody>
          <a:bodyPr/>
          <a:lstStyle/>
          <a:p>
            <a:endParaRPr lang="en-US"/>
          </a:p>
        </p:txBody>
      </p:sp>
      <p:grpSp>
        <p:nvGrpSpPr>
          <p:cNvPr id="3" name="Group 3"/>
          <p:cNvGrpSpPr/>
          <p:nvPr/>
        </p:nvGrpSpPr>
        <p:grpSpPr>
          <a:xfrm>
            <a:off x="0" y="0"/>
            <a:ext cx="10572750" cy="10287000"/>
            <a:chOff x="0" y="0"/>
            <a:chExt cx="2784593" cy="2709333"/>
          </a:xfrm>
        </p:grpSpPr>
        <p:sp>
          <p:nvSpPr>
            <p:cNvPr id="4" name="Freeform 4"/>
            <p:cNvSpPr/>
            <p:nvPr/>
          </p:nvSpPr>
          <p:spPr>
            <a:xfrm>
              <a:off x="0" y="0"/>
              <a:ext cx="2784593" cy="2709333"/>
            </a:xfrm>
            <a:custGeom>
              <a:avLst/>
              <a:gdLst/>
              <a:ahLst/>
              <a:cxnLst/>
              <a:rect l="l" t="t" r="r" b="b"/>
              <a:pathLst>
                <a:path w="2784593" h="2709333">
                  <a:moveTo>
                    <a:pt x="0" y="0"/>
                  </a:moveTo>
                  <a:lnTo>
                    <a:pt x="2784593" y="0"/>
                  </a:lnTo>
                  <a:lnTo>
                    <a:pt x="2784593" y="2709333"/>
                  </a:lnTo>
                  <a:lnTo>
                    <a:pt x="0" y="2709333"/>
                  </a:lnTo>
                  <a:close/>
                </a:path>
              </a:pathLst>
            </a:custGeom>
            <a:solidFill>
              <a:srgbClr val="397D5A"/>
            </a:solidFill>
          </p:spPr>
          <p:txBody>
            <a:bodyPr/>
            <a:lstStyle/>
            <a:p>
              <a:endParaRPr lang="en-US"/>
            </a:p>
          </p:txBody>
        </p:sp>
        <p:sp>
          <p:nvSpPr>
            <p:cNvPr id="5" name="TextBox 5"/>
            <p:cNvSpPr txBox="1"/>
            <p:nvPr/>
          </p:nvSpPr>
          <p:spPr>
            <a:xfrm>
              <a:off x="0" y="-19050"/>
              <a:ext cx="2784593" cy="2728383"/>
            </a:xfrm>
            <a:prstGeom prst="rect">
              <a:avLst/>
            </a:prstGeom>
          </p:spPr>
          <p:txBody>
            <a:bodyPr lIns="50800" tIns="50800" rIns="50800" bIns="50800" rtlCol="0" anchor="ctr"/>
            <a:lstStyle/>
            <a:p>
              <a:pPr algn="ctr">
                <a:lnSpc>
                  <a:spcPts val="2859"/>
                </a:lnSpc>
              </a:pPr>
              <a:endParaRPr/>
            </a:p>
          </p:txBody>
        </p:sp>
      </p:grpSp>
      <p:sp>
        <p:nvSpPr>
          <p:cNvPr id="6" name="TextBox 6"/>
          <p:cNvSpPr txBox="1"/>
          <p:nvPr/>
        </p:nvSpPr>
        <p:spPr>
          <a:xfrm>
            <a:off x="769902" y="1565625"/>
            <a:ext cx="9032946" cy="2365375"/>
          </a:xfrm>
          <a:prstGeom prst="rect">
            <a:avLst/>
          </a:prstGeom>
        </p:spPr>
        <p:txBody>
          <a:bodyPr lIns="0" tIns="0" rIns="0" bIns="0" rtlCol="0" anchor="t">
            <a:spAutoFit/>
          </a:bodyPr>
          <a:lstStyle/>
          <a:p>
            <a:pPr algn="l">
              <a:lnSpc>
                <a:spcPts val="8800"/>
              </a:lnSpc>
            </a:pPr>
            <a:r>
              <a:rPr lang="en-US" sz="8000">
                <a:solidFill>
                  <a:srgbClr val="FFFFFF"/>
                </a:solidFill>
                <a:latin typeface="Montserrat Light Bold"/>
              </a:rPr>
              <a:t>Broome Technology Park</a:t>
            </a:r>
          </a:p>
        </p:txBody>
      </p:sp>
      <p:sp>
        <p:nvSpPr>
          <p:cNvPr id="7" name="TextBox 7"/>
          <p:cNvSpPr txBox="1"/>
          <p:nvPr/>
        </p:nvSpPr>
        <p:spPr>
          <a:xfrm>
            <a:off x="769902" y="4759675"/>
            <a:ext cx="9032946" cy="2308225"/>
          </a:xfrm>
          <a:prstGeom prst="rect">
            <a:avLst/>
          </a:prstGeom>
        </p:spPr>
        <p:txBody>
          <a:bodyPr lIns="0" tIns="0" rIns="0" bIns="0" rtlCol="0" anchor="t">
            <a:spAutoFit/>
          </a:bodyPr>
          <a:lstStyle/>
          <a:p>
            <a:pPr algn="l">
              <a:lnSpc>
                <a:spcPts val="6049"/>
              </a:lnSpc>
            </a:pPr>
            <a:r>
              <a:rPr lang="en-US" sz="5499">
                <a:solidFill>
                  <a:srgbClr val="FFFFFF"/>
                </a:solidFill>
                <a:latin typeface="Montserrat Light"/>
              </a:rPr>
              <a:t>A Sustainable</a:t>
            </a:r>
          </a:p>
          <a:p>
            <a:pPr algn="l">
              <a:lnSpc>
                <a:spcPts val="6049"/>
              </a:lnSpc>
            </a:pPr>
            <a:r>
              <a:rPr lang="en-US" sz="5499">
                <a:solidFill>
                  <a:srgbClr val="FFFFFF"/>
                </a:solidFill>
                <a:latin typeface="Montserrat Light"/>
              </a:rPr>
              <a:t>Economic Future</a:t>
            </a:r>
          </a:p>
          <a:p>
            <a:pPr algn="l">
              <a:lnSpc>
                <a:spcPts val="6049"/>
              </a:lnSpc>
            </a:pPr>
            <a:r>
              <a:rPr lang="en-US" sz="5499">
                <a:solidFill>
                  <a:srgbClr val="FFFFFF"/>
                </a:solidFill>
                <a:latin typeface="Montserrat Light"/>
              </a:rPr>
              <a:t>for Broome County</a:t>
            </a:r>
          </a:p>
        </p:txBody>
      </p:sp>
      <p:sp>
        <p:nvSpPr>
          <p:cNvPr id="8" name="AutoShape 8"/>
          <p:cNvSpPr/>
          <p:nvPr/>
        </p:nvSpPr>
        <p:spPr>
          <a:xfrm>
            <a:off x="769902" y="4321525"/>
            <a:ext cx="6663408" cy="0"/>
          </a:xfrm>
          <a:prstGeom prst="line">
            <a:avLst/>
          </a:prstGeom>
          <a:ln w="38100" cap="flat">
            <a:solidFill>
              <a:srgbClr val="FFFFFF"/>
            </a:solidFill>
            <a:prstDash val="solid"/>
            <a:headEnd type="none" w="sm" len="sm"/>
            <a:tailEnd type="none" w="sm" len="sm"/>
          </a:ln>
        </p:spPr>
        <p:txBody>
          <a:bodyPr/>
          <a:lstStyle/>
          <a:p>
            <a:endParaRPr lang="en-US"/>
          </a:p>
        </p:txBody>
      </p:sp>
      <p:sp>
        <p:nvSpPr>
          <p:cNvPr id="9" name="TextBox 9"/>
          <p:cNvSpPr txBox="1"/>
          <p:nvPr/>
        </p:nvSpPr>
        <p:spPr>
          <a:xfrm>
            <a:off x="769902" y="7157484"/>
            <a:ext cx="9963507" cy="3500958"/>
          </a:xfrm>
          <a:prstGeom prst="rect">
            <a:avLst/>
          </a:prstGeom>
        </p:spPr>
        <p:txBody>
          <a:bodyPr wrap="square" lIns="0" tIns="0" rIns="0" bIns="0" rtlCol="0" anchor="t">
            <a:spAutoFit/>
          </a:bodyPr>
          <a:lstStyle/>
          <a:p>
            <a:pPr algn="l">
              <a:lnSpc>
                <a:spcPts val="3850"/>
              </a:lnSpc>
            </a:pPr>
            <a:endParaRPr dirty="0"/>
          </a:p>
          <a:p>
            <a:pPr algn="l">
              <a:lnSpc>
                <a:spcPts val="3850"/>
              </a:lnSpc>
            </a:pPr>
            <a:r>
              <a:rPr lang="en-US" sz="3500" b="1" dirty="0">
                <a:solidFill>
                  <a:srgbClr val="FFFFFF"/>
                </a:solidFill>
                <a:latin typeface="Montserrat Light"/>
              </a:rPr>
              <a:t>Informational Recording</a:t>
            </a:r>
          </a:p>
          <a:p>
            <a:pPr algn="l">
              <a:lnSpc>
                <a:spcPts val="3850"/>
              </a:lnSpc>
            </a:pPr>
            <a:r>
              <a:rPr lang="en-US" sz="3500" dirty="0">
                <a:solidFill>
                  <a:schemeClr val="bg1"/>
                </a:solidFill>
                <a:latin typeface="Montserrat Light"/>
              </a:rPr>
              <a:t>Posted on: March 18, 2026</a:t>
            </a:r>
          </a:p>
          <a:p>
            <a:pPr algn="l">
              <a:lnSpc>
                <a:spcPts val="3850"/>
              </a:lnSpc>
            </a:pPr>
            <a:r>
              <a:rPr lang="en-US" sz="3500" dirty="0">
                <a:solidFill>
                  <a:srgbClr val="FF0000"/>
                </a:solidFill>
                <a:latin typeface="Montserrat Light"/>
                <a:hlinkClick r:id="rId3"/>
              </a:rPr>
              <a:t>http://www.broometechpark.com</a:t>
            </a:r>
            <a:endParaRPr lang="en-US" sz="3500" dirty="0">
              <a:solidFill>
                <a:srgbClr val="FF0000"/>
              </a:solidFill>
              <a:latin typeface="Montserrat Light"/>
            </a:endParaRPr>
          </a:p>
          <a:p>
            <a:pPr algn="l">
              <a:lnSpc>
                <a:spcPts val="3850"/>
              </a:lnSpc>
            </a:pPr>
            <a:r>
              <a:rPr lang="en-US" sz="3500" dirty="0">
                <a:solidFill>
                  <a:srgbClr val="FF0000"/>
                </a:solidFill>
                <a:latin typeface="Montserrat Light"/>
                <a:hlinkClick r:id="rId4"/>
              </a:rPr>
              <a:t>www.theagency-ny.com</a:t>
            </a:r>
            <a:endParaRPr lang="en-US" sz="3500" dirty="0">
              <a:solidFill>
                <a:srgbClr val="FF0000"/>
              </a:solidFill>
              <a:latin typeface="Montserrat Light"/>
            </a:endParaRPr>
          </a:p>
          <a:p>
            <a:pPr algn="l">
              <a:lnSpc>
                <a:spcPts val="3850"/>
              </a:lnSpc>
            </a:pPr>
            <a:endParaRPr lang="en-US" sz="3500" dirty="0">
              <a:solidFill>
                <a:srgbClr val="FF0000"/>
              </a:solidFill>
              <a:highlight>
                <a:srgbClr val="FFFF00"/>
              </a:highlight>
              <a:latin typeface="Montserrat Light"/>
            </a:endParaRPr>
          </a:p>
          <a:p>
            <a:pPr algn="l">
              <a:lnSpc>
                <a:spcPts val="3850"/>
              </a:lnSpc>
            </a:pPr>
            <a:endParaRPr lang="en-US" sz="3500" dirty="0">
              <a:solidFill>
                <a:srgbClr val="FF0000"/>
              </a:solidFill>
              <a:highlight>
                <a:srgbClr val="FFFF00"/>
              </a:highlight>
              <a:latin typeface="Montserrat Light"/>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6666" b="-16666"/>
            </a:stretch>
          </a:blipFill>
        </p:spPr>
        <p:txBody>
          <a:bodyPr/>
          <a:lstStyle/>
          <a:p>
            <a:endParaRPr lang="en-US"/>
          </a:p>
        </p:txBody>
      </p:sp>
      <p:grpSp>
        <p:nvGrpSpPr>
          <p:cNvPr id="3" name="Group 3"/>
          <p:cNvGrpSpPr/>
          <p:nvPr/>
        </p:nvGrpSpPr>
        <p:grpSpPr>
          <a:xfrm>
            <a:off x="0" y="0"/>
            <a:ext cx="18288000" cy="10287000"/>
            <a:chOff x="0" y="0"/>
            <a:chExt cx="4816593" cy="2709333"/>
          </a:xfrm>
        </p:grpSpPr>
        <p:sp>
          <p:nvSpPr>
            <p:cNvPr id="4" name="Freeform 4"/>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F5FFF5">
                <a:alpha val="77647"/>
              </a:srgbClr>
            </a:solidFill>
          </p:spPr>
          <p:txBody>
            <a:bodyPr/>
            <a:lstStyle/>
            <a:p>
              <a:endParaRPr lang="en-US"/>
            </a:p>
          </p:txBody>
        </p:sp>
        <p:sp>
          <p:nvSpPr>
            <p:cNvPr id="5" name="TextBox 5"/>
            <p:cNvSpPr txBox="1"/>
            <p:nvPr/>
          </p:nvSpPr>
          <p:spPr>
            <a:xfrm>
              <a:off x="0" y="-19050"/>
              <a:ext cx="4816593" cy="2728383"/>
            </a:xfrm>
            <a:prstGeom prst="rect">
              <a:avLst/>
            </a:prstGeom>
          </p:spPr>
          <p:txBody>
            <a:bodyPr lIns="50800" tIns="50800" rIns="50800" bIns="50800" rtlCol="0" anchor="ctr"/>
            <a:lstStyle/>
            <a:p>
              <a:pPr algn="l">
                <a:lnSpc>
                  <a:spcPts val="2859"/>
                </a:lnSpc>
              </a:pPr>
              <a:endParaRPr/>
            </a:p>
          </p:txBody>
        </p:sp>
      </p:grpSp>
      <p:sp>
        <p:nvSpPr>
          <p:cNvPr id="12" name="TextBox 7">
            <a:extLst>
              <a:ext uri="{FF2B5EF4-FFF2-40B4-BE49-F238E27FC236}">
                <a16:creationId xmlns:a16="http://schemas.microsoft.com/office/drawing/2014/main" id="{D26A33E3-56B5-64E1-8C63-95823FC1B988}"/>
              </a:ext>
            </a:extLst>
          </p:cNvPr>
          <p:cNvSpPr txBox="1"/>
          <p:nvPr/>
        </p:nvSpPr>
        <p:spPr>
          <a:xfrm>
            <a:off x="391379" y="8948943"/>
            <a:ext cx="12111408" cy="757580"/>
          </a:xfrm>
          <a:prstGeom prst="rect">
            <a:avLst/>
          </a:prstGeom>
        </p:spPr>
        <p:txBody>
          <a:bodyPr lIns="0" tIns="0" rIns="0" bIns="0" rtlCol="0" anchor="t">
            <a:spAutoFit/>
          </a:bodyPr>
          <a:lstStyle/>
          <a:p>
            <a:pPr>
              <a:lnSpc>
                <a:spcPts val="5940"/>
              </a:lnSpc>
              <a:spcBef>
                <a:spcPct val="0"/>
              </a:spcBef>
            </a:pPr>
            <a:r>
              <a:rPr lang="en-US" sz="6000" spc="210" dirty="0">
                <a:solidFill>
                  <a:srgbClr val="005543"/>
                </a:solidFill>
                <a:latin typeface="Montserrat SemiBold" panose="00000700000000000000" pitchFamily="2" charset="0"/>
                <a:cs typeface="Segoe UI Semibold" panose="020B0702040204020203" pitchFamily="34" charset="0"/>
              </a:rPr>
              <a:t>GEIS Overview</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4636" y="13699"/>
            <a:ext cx="18288000" cy="2228629"/>
            <a:chOff x="0" y="0"/>
            <a:chExt cx="4816593" cy="586964"/>
          </a:xfrm>
        </p:grpSpPr>
        <p:sp>
          <p:nvSpPr>
            <p:cNvPr id="3" name="Freeform 3"/>
            <p:cNvSpPr/>
            <p:nvPr/>
          </p:nvSpPr>
          <p:spPr>
            <a:xfrm>
              <a:off x="0" y="0"/>
              <a:ext cx="4816592" cy="586964"/>
            </a:xfrm>
            <a:custGeom>
              <a:avLst/>
              <a:gdLst/>
              <a:ahLst/>
              <a:cxnLst/>
              <a:rect l="l" t="t" r="r" b="b"/>
              <a:pathLst>
                <a:path w="4816592" h="586964">
                  <a:moveTo>
                    <a:pt x="0" y="0"/>
                  </a:moveTo>
                  <a:lnTo>
                    <a:pt x="4816592" y="0"/>
                  </a:lnTo>
                  <a:lnTo>
                    <a:pt x="4816592" y="586964"/>
                  </a:lnTo>
                  <a:lnTo>
                    <a:pt x="0" y="586964"/>
                  </a:lnTo>
                  <a:close/>
                </a:path>
              </a:pathLst>
            </a:custGeom>
            <a:solidFill>
              <a:srgbClr val="397D5A"/>
            </a:solidFill>
          </p:spPr>
          <p:txBody>
            <a:bodyPr/>
            <a:lstStyle/>
            <a:p>
              <a:endParaRPr lang="en-US"/>
            </a:p>
          </p:txBody>
        </p:sp>
        <p:sp>
          <p:nvSpPr>
            <p:cNvPr id="4" name="TextBox 4"/>
            <p:cNvSpPr txBox="1"/>
            <p:nvPr/>
          </p:nvSpPr>
          <p:spPr>
            <a:xfrm>
              <a:off x="0" y="-19050"/>
              <a:ext cx="4816593" cy="606014"/>
            </a:xfrm>
            <a:prstGeom prst="rect">
              <a:avLst/>
            </a:prstGeom>
          </p:spPr>
          <p:txBody>
            <a:bodyPr lIns="50800" tIns="50800" rIns="50800" bIns="50800" rtlCol="0" anchor="ctr"/>
            <a:lstStyle/>
            <a:p>
              <a:pPr algn="ctr">
                <a:lnSpc>
                  <a:spcPts val="2859"/>
                </a:lnSpc>
              </a:pPr>
              <a:endParaRPr/>
            </a:p>
          </p:txBody>
        </p:sp>
      </p:grpSp>
      <p:grpSp>
        <p:nvGrpSpPr>
          <p:cNvPr id="5" name="Group 5"/>
          <p:cNvGrpSpPr/>
          <p:nvPr/>
        </p:nvGrpSpPr>
        <p:grpSpPr>
          <a:xfrm>
            <a:off x="483763" y="2628900"/>
            <a:ext cx="7591310" cy="7235832"/>
            <a:chOff x="0" y="0"/>
            <a:chExt cx="10121746" cy="9647777"/>
          </a:xfrm>
        </p:grpSpPr>
        <p:grpSp>
          <p:nvGrpSpPr>
            <p:cNvPr id="6" name="Group 6"/>
            <p:cNvGrpSpPr/>
            <p:nvPr/>
          </p:nvGrpSpPr>
          <p:grpSpPr>
            <a:xfrm>
              <a:off x="503582" y="0"/>
              <a:ext cx="9618164" cy="8904757"/>
              <a:chOff x="0" y="0"/>
              <a:chExt cx="1589576" cy="1471673"/>
            </a:xfrm>
          </p:grpSpPr>
          <p:sp>
            <p:nvSpPr>
              <p:cNvPr id="7" name="Freeform 7"/>
              <p:cNvSpPr/>
              <p:nvPr/>
            </p:nvSpPr>
            <p:spPr>
              <a:xfrm>
                <a:off x="0" y="0"/>
                <a:ext cx="1589577" cy="1471673"/>
              </a:xfrm>
              <a:custGeom>
                <a:avLst/>
                <a:gdLst/>
                <a:ahLst/>
                <a:cxnLst/>
                <a:rect l="l" t="t" r="r" b="b"/>
                <a:pathLst>
                  <a:path w="1589577" h="1471673">
                    <a:moveTo>
                      <a:pt x="0" y="0"/>
                    </a:moveTo>
                    <a:lnTo>
                      <a:pt x="1589577" y="0"/>
                    </a:lnTo>
                    <a:lnTo>
                      <a:pt x="1589577" y="1471673"/>
                    </a:lnTo>
                    <a:lnTo>
                      <a:pt x="0" y="1471673"/>
                    </a:lnTo>
                    <a:close/>
                  </a:path>
                </a:pathLst>
              </a:custGeom>
              <a:solidFill>
                <a:srgbClr val="397D5A"/>
              </a:solidFill>
            </p:spPr>
            <p:txBody>
              <a:bodyPr/>
              <a:lstStyle/>
              <a:p>
                <a:endParaRPr lang="en-US"/>
              </a:p>
            </p:txBody>
          </p:sp>
          <p:sp>
            <p:nvSpPr>
              <p:cNvPr id="8" name="TextBox 8"/>
              <p:cNvSpPr txBox="1"/>
              <p:nvPr/>
            </p:nvSpPr>
            <p:spPr>
              <a:xfrm>
                <a:off x="0" y="-9525"/>
                <a:ext cx="1589576" cy="1481198"/>
              </a:xfrm>
              <a:prstGeom prst="rect">
                <a:avLst/>
              </a:prstGeom>
            </p:spPr>
            <p:txBody>
              <a:bodyPr lIns="50800" tIns="50800" rIns="50800" bIns="50800" rtlCol="0" anchor="ctr"/>
              <a:lstStyle/>
              <a:p>
                <a:pPr algn="ctr">
                  <a:lnSpc>
                    <a:spcPts val="2860"/>
                  </a:lnSpc>
                </a:pPr>
                <a:endParaRPr/>
              </a:p>
            </p:txBody>
          </p:sp>
        </p:grpSp>
        <p:sp>
          <p:nvSpPr>
            <p:cNvPr id="9" name="Freeform 9"/>
            <p:cNvSpPr/>
            <p:nvPr/>
          </p:nvSpPr>
          <p:spPr>
            <a:xfrm>
              <a:off x="0" y="1076835"/>
              <a:ext cx="9175153" cy="8570941"/>
            </a:xfrm>
            <a:custGeom>
              <a:avLst/>
              <a:gdLst/>
              <a:ahLst/>
              <a:cxnLst/>
              <a:rect l="l" t="t" r="r" b="b"/>
              <a:pathLst>
                <a:path w="9175153" h="8570941">
                  <a:moveTo>
                    <a:pt x="0" y="0"/>
                  </a:moveTo>
                  <a:lnTo>
                    <a:pt x="9175153" y="0"/>
                  </a:lnTo>
                  <a:lnTo>
                    <a:pt x="9175153" y="8570942"/>
                  </a:lnTo>
                  <a:lnTo>
                    <a:pt x="0" y="8570942"/>
                  </a:lnTo>
                  <a:lnTo>
                    <a:pt x="0" y="0"/>
                  </a:lnTo>
                  <a:close/>
                </a:path>
              </a:pathLst>
            </a:custGeom>
            <a:blipFill>
              <a:blip r:embed="rId3"/>
              <a:stretch>
                <a:fillRect l="-10002" r="-14550"/>
              </a:stretch>
            </a:blipFill>
          </p:spPr>
          <p:txBody>
            <a:bodyPr/>
            <a:lstStyle/>
            <a:p>
              <a:endParaRPr lang="en-US"/>
            </a:p>
          </p:txBody>
        </p:sp>
      </p:grpSp>
      <p:sp>
        <p:nvSpPr>
          <p:cNvPr id="10" name="TextBox 10"/>
          <p:cNvSpPr txBox="1"/>
          <p:nvPr/>
        </p:nvSpPr>
        <p:spPr>
          <a:xfrm>
            <a:off x="8075073" y="2676525"/>
            <a:ext cx="9680890" cy="7309693"/>
          </a:xfrm>
          <a:prstGeom prst="rect">
            <a:avLst/>
          </a:prstGeom>
        </p:spPr>
        <p:txBody>
          <a:bodyPr lIns="0" tIns="0" rIns="0" bIns="0" rtlCol="0" anchor="t">
            <a:spAutoFit/>
          </a:bodyPr>
          <a:lstStyle/>
          <a:p>
            <a:pPr marL="647700" lvl="1" indent="-323850" algn="l">
              <a:lnSpc>
                <a:spcPts val="3000"/>
              </a:lnSpc>
              <a:buFont typeface="Arial"/>
              <a:buChar char="•"/>
            </a:pPr>
            <a:r>
              <a:rPr lang="en-US" sz="3000" spc="89">
                <a:solidFill>
                  <a:srgbClr val="000000"/>
                </a:solidFill>
                <a:latin typeface="Montserrat Light"/>
              </a:rPr>
              <a:t>A GEIS:</a:t>
            </a:r>
          </a:p>
          <a:p>
            <a:pPr algn="l">
              <a:lnSpc>
                <a:spcPts val="3000"/>
              </a:lnSpc>
            </a:pPr>
            <a:endParaRPr lang="en-US" sz="3000" spc="89">
              <a:solidFill>
                <a:srgbClr val="000000"/>
              </a:solidFill>
              <a:latin typeface="Montserrat Light"/>
            </a:endParaRPr>
          </a:p>
          <a:p>
            <a:pPr marL="1295400" lvl="2" indent="-431800" algn="l">
              <a:lnSpc>
                <a:spcPts val="3000"/>
              </a:lnSpc>
              <a:buFont typeface="Arial"/>
              <a:buChar char="⚬"/>
            </a:pPr>
            <a:r>
              <a:rPr lang="en-US" sz="3000" spc="89">
                <a:solidFill>
                  <a:srgbClr val="000000"/>
                </a:solidFill>
                <a:latin typeface="Montserrat Light"/>
              </a:rPr>
              <a:t>Identifies potential significant adverse environmental impacts from future projects and corresponding mitigation measures;</a:t>
            </a:r>
          </a:p>
          <a:p>
            <a:pPr algn="l">
              <a:lnSpc>
                <a:spcPts val="3000"/>
              </a:lnSpc>
            </a:pPr>
            <a:endParaRPr lang="en-US" sz="3000" spc="89">
              <a:solidFill>
                <a:srgbClr val="000000"/>
              </a:solidFill>
              <a:latin typeface="Montserrat Light"/>
            </a:endParaRPr>
          </a:p>
          <a:p>
            <a:pPr marL="1295400" lvl="2" indent="-431800" algn="l">
              <a:lnSpc>
                <a:spcPts val="3000"/>
              </a:lnSpc>
              <a:buFont typeface="Arial"/>
              <a:buChar char="⚬"/>
            </a:pPr>
            <a:r>
              <a:rPr lang="en-US" sz="3000" spc="89">
                <a:solidFill>
                  <a:srgbClr val="000000"/>
                </a:solidFill>
                <a:latin typeface="Montserrat Light"/>
              </a:rPr>
              <a:t>Is a </a:t>
            </a:r>
            <a:r>
              <a:rPr lang="en-US" sz="2800" b="1" spc="89">
                <a:solidFill>
                  <a:srgbClr val="559558"/>
                </a:solidFill>
                <a:latin typeface="Montserrat" panose="00000500000000000000" pitchFamily="2" charset="0"/>
              </a:rPr>
              <a:t>broader and more general </a:t>
            </a:r>
            <a:r>
              <a:rPr lang="en-US" sz="3000" spc="89">
                <a:solidFill>
                  <a:srgbClr val="000000"/>
                </a:solidFill>
                <a:latin typeface="Montserrat Light"/>
              </a:rPr>
              <a:t>environmental impact statement that evaluates potential impacts associated with a proposed project at a conceptual level;</a:t>
            </a:r>
          </a:p>
          <a:p>
            <a:pPr algn="l">
              <a:lnSpc>
                <a:spcPts val="3000"/>
              </a:lnSpc>
            </a:pPr>
            <a:endParaRPr lang="en-US" sz="3000" spc="89">
              <a:solidFill>
                <a:srgbClr val="000000"/>
              </a:solidFill>
              <a:latin typeface="Montserrat Light"/>
            </a:endParaRPr>
          </a:p>
          <a:p>
            <a:pPr marL="1295400" lvl="2" indent="-431800" algn="l">
              <a:lnSpc>
                <a:spcPts val="3000"/>
              </a:lnSpc>
              <a:buFont typeface="Arial"/>
              <a:buChar char="⚬"/>
            </a:pPr>
            <a:r>
              <a:rPr lang="en-US" sz="3000" spc="89">
                <a:solidFill>
                  <a:srgbClr val="000000"/>
                </a:solidFill>
                <a:latin typeface="Montserrat Light"/>
              </a:rPr>
              <a:t>Focuses on a larger or more complicated area; and</a:t>
            </a:r>
          </a:p>
          <a:p>
            <a:pPr algn="l">
              <a:lnSpc>
                <a:spcPts val="3000"/>
              </a:lnSpc>
            </a:pPr>
            <a:endParaRPr lang="en-US" sz="3000" spc="89">
              <a:solidFill>
                <a:srgbClr val="000000"/>
              </a:solidFill>
              <a:latin typeface="Montserrat Light"/>
            </a:endParaRPr>
          </a:p>
          <a:p>
            <a:pPr marL="1295400" lvl="2" indent="-431800" algn="l">
              <a:lnSpc>
                <a:spcPts val="3000"/>
              </a:lnSpc>
              <a:buFont typeface="Arial"/>
              <a:buChar char="⚬"/>
            </a:pPr>
            <a:r>
              <a:rPr lang="en-US" sz="3000" spc="89">
                <a:solidFill>
                  <a:srgbClr val="000000"/>
                </a:solidFill>
                <a:latin typeface="Montserrat Light"/>
              </a:rPr>
              <a:t>Is a useful tool for comprehensive, long term planning and implementation over a large or complex area. </a:t>
            </a:r>
          </a:p>
        </p:txBody>
      </p:sp>
      <p:sp>
        <p:nvSpPr>
          <p:cNvPr id="11" name="TextBox 11"/>
          <p:cNvSpPr txBox="1"/>
          <p:nvPr/>
        </p:nvSpPr>
        <p:spPr>
          <a:xfrm>
            <a:off x="332283" y="308674"/>
            <a:ext cx="17955717" cy="1641475"/>
          </a:xfrm>
          <a:prstGeom prst="rect">
            <a:avLst/>
          </a:prstGeom>
        </p:spPr>
        <p:txBody>
          <a:bodyPr lIns="0" tIns="0" rIns="0" bIns="0" rtlCol="0" anchor="t">
            <a:spAutoFit/>
          </a:bodyPr>
          <a:lstStyle/>
          <a:p>
            <a:pPr algn="l">
              <a:lnSpc>
                <a:spcPts val="6405"/>
              </a:lnSpc>
            </a:pPr>
            <a:r>
              <a:rPr lang="en-US" sz="6470" spc="226">
                <a:solidFill>
                  <a:srgbClr val="FFFFFF"/>
                </a:solidFill>
                <a:latin typeface="Montserrat Light Bold"/>
              </a:rPr>
              <a:t>What is a Generic Environmental Impact Statement (GEIS)?</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3"/>
            <a:stretch>
              <a:fillRect t="-38888" b="-38888"/>
            </a:stretch>
          </a:blipFill>
        </p:spPr>
        <p:txBody>
          <a:bodyPr/>
          <a:lstStyle/>
          <a:p>
            <a:endParaRPr lang="en-US"/>
          </a:p>
        </p:txBody>
      </p:sp>
      <p:grpSp>
        <p:nvGrpSpPr>
          <p:cNvPr id="3" name="Group 3"/>
          <p:cNvGrpSpPr/>
          <p:nvPr/>
        </p:nvGrpSpPr>
        <p:grpSpPr>
          <a:xfrm>
            <a:off x="0" y="0"/>
            <a:ext cx="18288000" cy="10436816"/>
            <a:chOff x="0" y="0"/>
            <a:chExt cx="4816593" cy="2748791"/>
          </a:xfrm>
        </p:grpSpPr>
        <p:sp>
          <p:nvSpPr>
            <p:cNvPr id="4" name="Freeform 4"/>
            <p:cNvSpPr/>
            <p:nvPr/>
          </p:nvSpPr>
          <p:spPr>
            <a:xfrm>
              <a:off x="0" y="0"/>
              <a:ext cx="4816592" cy="2748791"/>
            </a:xfrm>
            <a:custGeom>
              <a:avLst/>
              <a:gdLst/>
              <a:ahLst/>
              <a:cxnLst/>
              <a:rect l="l" t="t" r="r" b="b"/>
              <a:pathLst>
                <a:path w="4816592" h="2748791">
                  <a:moveTo>
                    <a:pt x="0" y="0"/>
                  </a:moveTo>
                  <a:lnTo>
                    <a:pt x="4816592" y="0"/>
                  </a:lnTo>
                  <a:lnTo>
                    <a:pt x="4816592" y="2748791"/>
                  </a:lnTo>
                  <a:lnTo>
                    <a:pt x="0" y="2748791"/>
                  </a:lnTo>
                  <a:close/>
                </a:path>
              </a:pathLst>
            </a:custGeom>
            <a:solidFill>
              <a:srgbClr val="70A187"/>
            </a:solidFill>
          </p:spPr>
          <p:txBody>
            <a:bodyPr/>
            <a:lstStyle/>
            <a:p>
              <a:endParaRPr lang="en-US" dirty="0"/>
            </a:p>
          </p:txBody>
        </p:sp>
        <p:sp>
          <p:nvSpPr>
            <p:cNvPr id="5" name="TextBox 5"/>
            <p:cNvSpPr txBox="1"/>
            <p:nvPr/>
          </p:nvSpPr>
          <p:spPr>
            <a:xfrm>
              <a:off x="0" y="-19050"/>
              <a:ext cx="4816593" cy="2767841"/>
            </a:xfrm>
            <a:prstGeom prst="rect">
              <a:avLst/>
            </a:prstGeom>
          </p:spPr>
          <p:txBody>
            <a:bodyPr lIns="50800" tIns="50800" rIns="50800" bIns="50800" rtlCol="0" anchor="ctr"/>
            <a:lstStyle/>
            <a:p>
              <a:pPr algn="ctr">
                <a:lnSpc>
                  <a:spcPts val="2859"/>
                </a:lnSpc>
              </a:pPr>
              <a:endParaRPr/>
            </a:p>
          </p:txBody>
        </p:sp>
      </p:grpSp>
      <p:sp>
        <p:nvSpPr>
          <p:cNvPr id="6" name="AutoShape 6"/>
          <p:cNvSpPr/>
          <p:nvPr/>
        </p:nvSpPr>
        <p:spPr>
          <a:xfrm>
            <a:off x="210258" y="1590174"/>
            <a:ext cx="6831034" cy="0"/>
          </a:xfrm>
          <a:prstGeom prst="line">
            <a:avLst/>
          </a:prstGeom>
          <a:ln w="38100" cap="flat">
            <a:solidFill>
              <a:srgbClr val="FFFFFF"/>
            </a:solidFill>
            <a:prstDash val="solid"/>
            <a:headEnd type="none" w="sm" len="sm"/>
            <a:tailEnd type="none" w="sm" len="sm"/>
          </a:ln>
        </p:spPr>
        <p:txBody>
          <a:bodyPr/>
          <a:lstStyle/>
          <a:p>
            <a:endParaRPr lang="en-US"/>
          </a:p>
        </p:txBody>
      </p:sp>
      <p:sp>
        <p:nvSpPr>
          <p:cNvPr id="13" name="TextBox 13"/>
          <p:cNvSpPr txBox="1"/>
          <p:nvPr/>
        </p:nvSpPr>
        <p:spPr>
          <a:xfrm>
            <a:off x="210258" y="402215"/>
            <a:ext cx="16184774" cy="681533"/>
          </a:xfrm>
          <a:prstGeom prst="rect">
            <a:avLst/>
          </a:prstGeom>
        </p:spPr>
        <p:txBody>
          <a:bodyPr wrap="square" lIns="0" tIns="0" rIns="0" bIns="0" rtlCol="0" anchor="t">
            <a:spAutoFit/>
          </a:bodyPr>
          <a:lstStyle/>
          <a:p>
            <a:pPr marL="0" lvl="0" indent="0" algn="l">
              <a:lnSpc>
                <a:spcPts val="5862"/>
              </a:lnSpc>
              <a:spcBef>
                <a:spcPct val="0"/>
              </a:spcBef>
            </a:pPr>
            <a:r>
              <a:rPr lang="en-US" sz="3600" spc="207" dirty="0">
                <a:solidFill>
                  <a:srgbClr val="FFFFFF"/>
                </a:solidFill>
                <a:latin typeface="Montserrat SemiBold" panose="00000700000000000000" pitchFamily="2" charset="0"/>
              </a:rPr>
              <a:t>NY State Environmental Quality Review Act (SEQRA) Process</a:t>
            </a:r>
          </a:p>
        </p:txBody>
      </p:sp>
      <p:pic>
        <p:nvPicPr>
          <p:cNvPr id="10" name="Picture 9" descr="A diagram of a diagram of a group of people&#10;&#10;AI-generated content may be incorrect.">
            <a:extLst>
              <a:ext uri="{FF2B5EF4-FFF2-40B4-BE49-F238E27FC236}">
                <a16:creationId xmlns:a16="http://schemas.microsoft.com/office/drawing/2014/main" id="{A601C3F9-18DB-46BB-2036-323DB7D313BD}"/>
              </a:ext>
            </a:extLst>
          </p:cNvPr>
          <p:cNvPicPr>
            <a:picLocks noChangeAspect="1"/>
          </p:cNvPicPr>
          <p:nvPr/>
        </p:nvPicPr>
        <p:blipFill>
          <a:blip r:embed="rId4"/>
          <a:stretch>
            <a:fillRect/>
          </a:stretch>
        </p:blipFill>
        <p:spPr>
          <a:xfrm>
            <a:off x="0" y="4836626"/>
            <a:ext cx="18288000" cy="4842848"/>
          </a:xfrm>
          <a:prstGeom prst="rect">
            <a:avLst/>
          </a:prstGeom>
        </p:spPr>
      </p:pic>
      <p:sp>
        <p:nvSpPr>
          <p:cNvPr id="7" name="Rectangle 6">
            <a:extLst>
              <a:ext uri="{FF2B5EF4-FFF2-40B4-BE49-F238E27FC236}">
                <a16:creationId xmlns:a16="http://schemas.microsoft.com/office/drawing/2014/main" id="{98F259A0-49CA-6705-F296-4E8F169485CC}"/>
              </a:ext>
            </a:extLst>
          </p:cNvPr>
          <p:cNvSpPr/>
          <p:nvPr/>
        </p:nvSpPr>
        <p:spPr>
          <a:xfrm>
            <a:off x="7924800" y="4379495"/>
            <a:ext cx="4491790" cy="5505290"/>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D9718F8C-C0CD-20F7-431F-FEF0612DE380}"/>
              </a:ext>
            </a:extLst>
          </p:cNvPr>
          <p:cNvSpPr txBox="1"/>
          <p:nvPr/>
        </p:nvSpPr>
        <p:spPr>
          <a:xfrm>
            <a:off x="8233305" y="3560758"/>
            <a:ext cx="3874779" cy="769441"/>
          </a:xfrm>
          <a:prstGeom prst="rect">
            <a:avLst/>
          </a:prstGeom>
          <a:noFill/>
        </p:spPr>
        <p:txBody>
          <a:bodyPr wrap="none" rtlCol="0">
            <a:spAutoFit/>
          </a:bodyPr>
          <a:lstStyle/>
          <a:p>
            <a:r>
              <a:rPr lang="en-US" sz="4400" b="1" dirty="0">
                <a:solidFill>
                  <a:srgbClr val="FF0000"/>
                </a:solidFill>
                <a:latin typeface="Montserrat" panose="00000500000000000000" pitchFamily="2" charset="0"/>
              </a:rPr>
              <a:t>We are Here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t="-16666" b="-16666"/>
            </a:stretch>
          </a:blipFill>
        </p:spPr>
        <p:txBody>
          <a:bodyPr/>
          <a:lstStyle/>
          <a:p>
            <a:endParaRPr lang="en-US"/>
          </a:p>
        </p:txBody>
      </p:sp>
      <p:grpSp>
        <p:nvGrpSpPr>
          <p:cNvPr id="3" name="Group 3"/>
          <p:cNvGrpSpPr/>
          <p:nvPr/>
        </p:nvGrpSpPr>
        <p:grpSpPr>
          <a:xfrm>
            <a:off x="0" y="0"/>
            <a:ext cx="18288000" cy="3086100"/>
            <a:chOff x="0" y="0"/>
            <a:chExt cx="4816593" cy="812800"/>
          </a:xfrm>
        </p:grpSpPr>
        <p:sp>
          <p:nvSpPr>
            <p:cNvPr id="4" name="Freeform 4"/>
            <p:cNvSpPr/>
            <p:nvPr/>
          </p:nvSpPr>
          <p:spPr>
            <a:xfrm>
              <a:off x="0" y="0"/>
              <a:ext cx="4816592" cy="812800"/>
            </a:xfrm>
            <a:custGeom>
              <a:avLst/>
              <a:gdLst/>
              <a:ahLst/>
              <a:cxnLst/>
              <a:rect l="l" t="t" r="r" b="b"/>
              <a:pathLst>
                <a:path w="4816592" h="812800">
                  <a:moveTo>
                    <a:pt x="0" y="0"/>
                  </a:moveTo>
                  <a:lnTo>
                    <a:pt x="4816592" y="0"/>
                  </a:lnTo>
                  <a:lnTo>
                    <a:pt x="4816592" y="812800"/>
                  </a:lnTo>
                  <a:lnTo>
                    <a:pt x="0" y="812800"/>
                  </a:lnTo>
                  <a:close/>
                </a:path>
              </a:pathLst>
            </a:custGeom>
            <a:solidFill>
              <a:srgbClr val="397D5A"/>
            </a:solidFill>
          </p:spPr>
          <p:txBody>
            <a:bodyPr/>
            <a:lstStyle/>
            <a:p>
              <a:endParaRPr lang="en-US"/>
            </a:p>
          </p:txBody>
        </p:sp>
        <p:sp>
          <p:nvSpPr>
            <p:cNvPr id="5" name="TextBox 5"/>
            <p:cNvSpPr txBox="1"/>
            <p:nvPr/>
          </p:nvSpPr>
          <p:spPr>
            <a:xfrm>
              <a:off x="0" y="-19050"/>
              <a:ext cx="4816593" cy="831850"/>
            </a:xfrm>
            <a:prstGeom prst="rect">
              <a:avLst/>
            </a:prstGeom>
          </p:spPr>
          <p:txBody>
            <a:bodyPr lIns="50800" tIns="50800" rIns="50800" bIns="50800" rtlCol="0" anchor="ctr"/>
            <a:lstStyle/>
            <a:p>
              <a:pPr algn="ctr">
                <a:lnSpc>
                  <a:spcPts val="2859"/>
                </a:lnSpc>
              </a:pPr>
              <a:endParaRPr/>
            </a:p>
          </p:txBody>
        </p:sp>
      </p:grpSp>
      <p:sp>
        <p:nvSpPr>
          <p:cNvPr id="6" name="TextBox 6"/>
          <p:cNvSpPr txBox="1"/>
          <p:nvPr/>
        </p:nvSpPr>
        <p:spPr>
          <a:xfrm>
            <a:off x="9497084" y="3333111"/>
            <a:ext cx="8790918" cy="7026219"/>
          </a:xfrm>
          <a:prstGeom prst="rect">
            <a:avLst/>
          </a:prstGeom>
        </p:spPr>
        <p:txBody>
          <a:bodyPr lIns="0" tIns="0" rIns="0" bIns="0" rtlCol="0" anchor="t">
            <a:spAutoFit/>
          </a:bodyPr>
          <a:lstStyle/>
          <a:p>
            <a:pPr marL="863599" lvl="1" indent="-431800">
              <a:lnSpc>
                <a:spcPts val="5199"/>
              </a:lnSpc>
              <a:spcAft>
                <a:spcPts val="1200"/>
              </a:spcAft>
              <a:buFont typeface="Arial"/>
              <a:buChar char="•"/>
            </a:pPr>
            <a:r>
              <a:rPr lang="en-US" sz="3600">
                <a:solidFill>
                  <a:srgbClr val="000000"/>
                </a:solidFill>
                <a:latin typeface="Montserrat Light"/>
              </a:rPr>
              <a:t>Sanitary sewer service</a:t>
            </a:r>
          </a:p>
          <a:p>
            <a:pPr marL="863599" lvl="1" indent="-431800">
              <a:lnSpc>
                <a:spcPts val="5199"/>
              </a:lnSpc>
              <a:spcAft>
                <a:spcPts val="1200"/>
              </a:spcAft>
              <a:buFont typeface="Arial"/>
              <a:buChar char="•"/>
            </a:pPr>
            <a:r>
              <a:rPr lang="en-US" sz="3600">
                <a:solidFill>
                  <a:srgbClr val="000000"/>
                </a:solidFill>
                <a:latin typeface="Montserrat Light"/>
              </a:rPr>
              <a:t>Energy &amp; telecommunications</a:t>
            </a:r>
          </a:p>
          <a:p>
            <a:pPr marL="863599" lvl="1" indent="-431800">
              <a:lnSpc>
                <a:spcPts val="5199"/>
              </a:lnSpc>
              <a:spcAft>
                <a:spcPts val="1200"/>
              </a:spcAft>
              <a:buFont typeface="Arial"/>
              <a:buChar char="•"/>
            </a:pPr>
            <a:r>
              <a:rPr lang="en-US" sz="3600">
                <a:solidFill>
                  <a:srgbClr val="000000"/>
                </a:solidFill>
                <a:latin typeface="Montserrat Light"/>
              </a:rPr>
              <a:t>Traffic &amp; transportation</a:t>
            </a:r>
          </a:p>
          <a:p>
            <a:pPr marL="863599" lvl="1" indent="-431800">
              <a:lnSpc>
                <a:spcPts val="5199"/>
              </a:lnSpc>
              <a:spcAft>
                <a:spcPts val="1200"/>
              </a:spcAft>
              <a:buFont typeface="Arial"/>
              <a:buChar char="•"/>
            </a:pPr>
            <a:r>
              <a:rPr lang="en-US" sz="3600">
                <a:solidFill>
                  <a:srgbClr val="000000"/>
                </a:solidFill>
                <a:latin typeface="Montserrat Light"/>
              </a:rPr>
              <a:t>Air quality</a:t>
            </a:r>
          </a:p>
          <a:p>
            <a:pPr marL="863599" lvl="1" indent="-431800">
              <a:lnSpc>
                <a:spcPts val="5199"/>
              </a:lnSpc>
              <a:spcAft>
                <a:spcPts val="1200"/>
              </a:spcAft>
              <a:buFont typeface="Arial"/>
              <a:buChar char="•"/>
            </a:pPr>
            <a:r>
              <a:rPr lang="en-US" sz="3600">
                <a:solidFill>
                  <a:srgbClr val="000000"/>
                </a:solidFill>
                <a:latin typeface="Montserrat Light"/>
              </a:rPr>
              <a:t>Visual</a:t>
            </a:r>
          </a:p>
          <a:p>
            <a:pPr marL="863599" lvl="1" indent="-431800">
              <a:lnSpc>
                <a:spcPts val="5199"/>
              </a:lnSpc>
              <a:spcAft>
                <a:spcPts val="1200"/>
              </a:spcAft>
              <a:buFont typeface="Arial"/>
              <a:buChar char="•"/>
            </a:pPr>
            <a:r>
              <a:rPr lang="en-US" sz="3600">
                <a:solidFill>
                  <a:srgbClr val="000000"/>
                </a:solidFill>
                <a:latin typeface="Montserrat Light"/>
              </a:rPr>
              <a:t>Noise</a:t>
            </a:r>
          </a:p>
          <a:p>
            <a:pPr marL="863599" lvl="1" indent="-431800">
              <a:lnSpc>
                <a:spcPts val="5199"/>
              </a:lnSpc>
              <a:spcAft>
                <a:spcPts val="1200"/>
              </a:spcAft>
              <a:buFont typeface="Arial"/>
              <a:buChar char="•"/>
            </a:pPr>
            <a:r>
              <a:rPr lang="en-US" sz="3600">
                <a:solidFill>
                  <a:srgbClr val="000000"/>
                </a:solidFill>
                <a:latin typeface="Montserrat Light"/>
              </a:rPr>
              <a:t>Socioeconomic conditions and economic impacts</a:t>
            </a:r>
          </a:p>
          <a:p>
            <a:pPr marL="863599" lvl="1" indent="-431800">
              <a:lnSpc>
                <a:spcPts val="5199"/>
              </a:lnSpc>
              <a:spcAft>
                <a:spcPts val="1200"/>
              </a:spcAft>
              <a:buFont typeface="Arial"/>
              <a:buChar char="•"/>
            </a:pPr>
            <a:r>
              <a:rPr lang="en-US" sz="3600">
                <a:solidFill>
                  <a:srgbClr val="000000"/>
                </a:solidFill>
                <a:latin typeface="Montserrat Light"/>
              </a:rPr>
              <a:t>Cultural resources</a:t>
            </a:r>
          </a:p>
        </p:txBody>
      </p:sp>
      <p:sp>
        <p:nvSpPr>
          <p:cNvPr id="7" name="TextBox 7"/>
          <p:cNvSpPr txBox="1"/>
          <p:nvPr/>
        </p:nvSpPr>
        <p:spPr>
          <a:xfrm>
            <a:off x="-457200" y="1288247"/>
            <a:ext cx="17581835" cy="756617"/>
          </a:xfrm>
          <a:prstGeom prst="rect">
            <a:avLst/>
          </a:prstGeom>
        </p:spPr>
        <p:txBody>
          <a:bodyPr lIns="0" tIns="0" rIns="0" bIns="0" rtlCol="0" anchor="t">
            <a:spAutoFit/>
          </a:bodyPr>
          <a:lstStyle/>
          <a:p>
            <a:pPr marL="0" lvl="0" indent="0" algn="ctr">
              <a:lnSpc>
                <a:spcPts val="5862"/>
              </a:lnSpc>
              <a:spcBef>
                <a:spcPct val="0"/>
              </a:spcBef>
            </a:pPr>
            <a:r>
              <a:rPr lang="en-US" sz="5921" spc="207">
                <a:solidFill>
                  <a:srgbClr val="FFFFFF"/>
                </a:solidFill>
                <a:latin typeface="Montserrat Light Bold"/>
              </a:rPr>
              <a:t>What was Studied in our GEIS</a:t>
            </a:r>
          </a:p>
        </p:txBody>
      </p:sp>
      <p:sp>
        <p:nvSpPr>
          <p:cNvPr id="8" name="TextBox 8"/>
          <p:cNvSpPr txBox="1"/>
          <p:nvPr/>
        </p:nvSpPr>
        <p:spPr>
          <a:xfrm>
            <a:off x="0" y="3377590"/>
            <a:ext cx="8790918" cy="7231403"/>
          </a:xfrm>
          <a:prstGeom prst="rect">
            <a:avLst/>
          </a:prstGeom>
        </p:spPr>
        <p:txBody>
          <a:bodyPr lIns="0" tIns="0" rIns="0" bIns="0" rtlCol="0" anchor="t">
            <a:spAutoFit/>
          </a:bodyPr>
          <a:lstStyle/>
          <a:p>
            <a:pPr marL="863599" lvl="1" indent="-431800" algn="l">
              <a:spcAft>
                <a:spcPts val="1200"/>
              </a:spcAft>
              <a:buFont typeface="Arial"/>
              <a:buChar char="•"/>
            </a:pPr>
            <a:r>
              <a:rPr lang="en-US" sz="3600" dirty="0">
                <a:solidFill>
                  <a:srgbClr val="000000"/>
                </a:solidFill>
                <a:latin typeface="Montserrat Light"/>
              </a:rPr>
              <a:t>Land use, community character, zoning, public policy</a:t>
            </a:r>
          </a:p>
          <a:p>
            <a:pPr marL="863599" lvl="1" indent="-431800" algn="l">
              <a:spcAft>
                <a:spcPts val="1200"/>
              </a:spcAft>
              <a:buFont typeface="Arial"/>
              <a:buChar char="•"/>
            </a:pPr>
            <a:r>
              <a:rPr lang="en-US" sz="3600" dirty="0">
                <a:solidFill>
                  <a:srgbClr val="000000"/>
                </a:solidFill>
                <a:latin typeface="Montserrat Light"/>
              </a:rPr>
              <a:t>Community services</a:t>
            </a:r>
          </a:p>
          <a:p>
            <a:pPr marL="863599" lvl="1" indent="-431800" algn="l">
              <a:spcAft>
                <a:spcPts val="1200"/>
              </a:spcAft>
              <a:buFont typeface="Arial"/>
              <a:buChar char="•"/>
            </a:pPr>
            <a:r>
              <a:rPr lang="en-US" sz="3600" dirty="0">
                <a:solidFill>
                  <a:srgbClr val="000000"/>
                </a:solidFill>
                <a:latin typeface="Montserrat Light"/>
              </a:rPr>
              <a:t>Geology, soils, topography </a:t>
            </a:r>
          </a:p>
          <a:p>
            <a:pPr marL="863599" lvl="1" indent="-431800" algn="l">
              <a:spcAft>
                <a:spcPts val="1200"/>
              </a:spcAft>
              <a:buFont typeface="Arial"/>
              <a:buChar char="•"/>
            </a:pPr>
            <a:r>
              <a:rPr lang="en-US" sz="3600" dirty="0">
                <a:solidFill>
                  <a:srgbClr val="000000"/>
                </a:solidFill>
                <a:latin typeface="Montserrat Light"/>
              </a:rPr>
              <a:t>Natural resources – impact on plants and animals</a:t>
            </a:r>
          </a:p>
          <a:p>
            <a:pPr marL="863599" lvl="1" indent="-431800" algn="l">
              <a:spcAft>
                <a:spcPts val="1200"/>
              </a:spcAft>
              <a:buFont typeface="Arial"/>
              <a:buChar char="•"/>
            </a:pPr>
            <a:r>
              <a:rPr lang="en-US" sz="3600" dirty="0">
                <a:solidFill>
                  <a:srgbClr val="000000"/>
                </a:solidFill>
                <a:latin typeface="Montserrat Light"/>
              </a:rPr>
              <a:t>Surface water resources and wetlands</a:t>
            </a:r>
          </a:p>
          <a:p>
            <a:pPr marL="863599" lvl="1" indent="-431800" algn="l">
              <a:spcAft>
                <a:spcPts val="1200"/>
              </a:spcAft>
              <a:buFont typeface="Arial"/>
              <a:buChar char="•"/>
            </a:pPr>
            <a:r>
              <a:rPr lang="en-US" sz="3600" dirty="0">
                <a:solidFill>
                  <a:srgbClr val="000000"/>
                </a:solidFill>
                <a:latin typeface="Montserrat Light"/>
              </a:rPr>
              <a:t>Stormwater management</a:t>
            </a:r>
          </a:p>
          <a:p>
            <a:pPr marL="863599" lvl="1" indent="-431800">
              <a:spcAft>
                <a:spcPts val="1200"/>
              </a:spcAft>
              <a:buFont typeface="Arial"/>
              <a:buChar char="•"/>
            </a:pPr>
            <a:r>
              <a:rPr lang="en-US" sz="3600" dirty="0">
                <a:solidFill>
                  <a:srgbClr val="000000"/>
                </a:solidFill>
                <a:latin typeface="Montserrat Light"/>
              </a:rPr>
              <a:t>Water supply</a:t>
            </a:r>
          </a:p>
          <a:p>
            <a:pPr algn="l">
              <a:lnSpc>
                <a:spcPts val="5199"/>
              </a:lnSpc>
            </a:pPr>
            <a:endParaRPr lang="en-US" sz="3600" dirty="0">
              <a:solidFill>
                <a:srgbClr val="000000"/>
              </a:solidFill>
              <a:latin typeface="Montserrat Light"/>
            </a:endParaRPr>
          </a:p>
        </p:txBody>
      </p:sp>
    </p:spTree>
  </p:cSld>
  <p:clrMapOvr>
    <a:masterClrMapping/>
  </p:clrMapOvr>
  <p:extLst>
    <p:ext uri="{6950BFC3-D8DA-4A85-94F7-54DA5524770B}">
      <p188:commentRel xmlns:p188="http://schemas.microsoft.com/office/powerpoint/2018/8/main" r:id="rId3"/>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50AEE6-8303-C834-E83C-C7B743C441B7}"/>
            </a:ext>
          </a:extLst>
        </p:cNvPr>
        <p:cNvGrpSpPr/>
        <p:nvPr/>
      </p:nvGrpSpPr>
      <p:grpSpPr>
        <a:xfrm>
          <a:off x="0" y="0"/>
          <a:ext cx="0" cy="0"/>
          <a:chOff x="0" y="0"/>
          <a:chExt cx="0" cy="0"/>
        </a:xfrm>
      </p:grpSpPr>
      <p:sp>
        <p:nvSpPr>
          <p:cNvPr id="17" name="TextBox 17">
            <a:extLst>
              <a:ext uri="{FF2B5EF4-FFF2-40B4-BE49-F238E27FC236}">
                <a16:creationId xmlns:a16="http://schemas.microsoft.com/office/drawing/2014/main" id="{1883A8D7-8C27-EA13-1F6B-C214BE6C54F1}"/>
              </a:ext>
            </a:extLst>
          </p:cNvPr>
          <p:cNvSpPr txBox="1"/>
          <p:nvPr/>
        </p:nvSpPr>
        <p:spPr>
          <a:xfrm>
            <a:off x="1229710" y="2126280"/>
            <a:ext cx="16689322" cy="7730450"/>
          </a:xfrm>
          <a:prstGeom prst="rect">
            <a:avLst/>
          </a:prstGeom>
        </p:spPr>
        <p:txBody>
          <a:bodyPr wrap="square" lIns="0" tIns="0" rIns="0" bIns="0" rtlCol="0" anchor="t">
            <a:spAutoFit/>
          </a:bodyPr>
          <a:lstStyle>
            <a:defPPr>
              <a:defRPr lang="en-US"/>
            </a:defPPr>
            <a:lvl1pPr>
              <a:lnSpc>
                <a:spcPts val="3972"/>
              </a:lnSpc>
              <a:defRPr sz="2878" spc="282">
                <a:solidFill>
                  <a:srgbClr val="000000"/>
                </a:solidFill>
                <a:latin typeface="Montserrat Bold"/>
              </a:defRPr>
            </a:lvl1pPr>
            <a:lvl2pPr marL="621457" lvl="1" indent="-310728">
              <a:spcAft>
                <a:spcPts val="1200"/>
              </a:spcAft>
              <a:buFont typeface="Arial"/>
              <a:buChar char="•"/>
              <a:defRPr sz="2878" spc="282">
                <a:solidFill>
                  <a:srgbClr val="000000"/>
                </a:solidFill>
                <a:latin typeface="Montserrat"/>
              </a:defRPr>
            </a:lvl2pPr>
          </a:lstStyle>
          <a:p>
            <a:pPr marL="291465" lvl="1" indent="0">
              <a:lnSpc>
                <a:spcPct val="118000"/>
              </a:lnSpc>
              <a:buNone/>
            </a:pPr>
            <a:r>
              <a:rPr lang="en-US" sz="3600" spc="0" dirty="0">
                <a:solidFill>
                  <a:srgbClr val="C00000"/>
                </a:solidFill>
                <a:latin typeface="Montserrat" panose="00000500000000000000" pitchFamily="2" charset="0"/>
                <a:cs typeface="Segoe UI Light"/>
              </a:rPr>
              <a:t>Traffic &amp; Transportation</a:t>
            </a:r>
          </a:p>
          <a:p>
            <a:pPr marL="1041608" lvl="2" indent="-457200">
              <a:lnSpc>
                <a:spcPct val="118000"/>
              </a:lnSpc>
              <a:buFont typeface="Arial" panose="020B0604020202020204" pitchFamily="34" charset="0"/>
              <a:buChar char="•"/>
            </a:pPr>
            <a:r>
              <a:rPr lang="en-US" sz="2522" dirty="0">
                <a:latin typeface="Montserrat" panose="00000500000000000000" pitchFamily="2" charset="0"/>
                <a:cs typeface="Segoe UI Light"/>
              </a:rPr>
              <a:t>Primary access off Airport Rd.; secondary access/lower volume off East Maine Rd.</a:t>
            </a:r>
          </a:p>
          <a:p>
            <a:pPr marL="1041608" lvl="2" indent="-457200">
              <a:lnSpc>
                <a:spcPct val="118000"/>
              </a:lnSpc>
              <a:buFont typeface="Arial" panose="020B0604020202020204" pitchFamily="34" charset="0"/>
              <a:buChar char="•"/>
            </a:pPr>
            <a:r>
              <a:rPr lang="en-US" sz="2522" dirty="0">
                <a:latin typeface="Montserrat" panose="00000500000000000000" pitchFamily="2" charset="0"/>
                <a:cs typeface="Segoe UI Light"/>
              </a:rPr>
              <a:t>Airport Road and connected roads have sufficient capacity to accommodate traffic loads in initial development phases.</a:t>
            </a:r>
          </a:p>
          <a:p>
            <a:pPr marL="1041608" lvl="2" indent="-457200">
              <a:lnSpc>
                <a:spcPct val="118000"/>
              </a:lnSpc>
              <a:buFont typeface="Arial" panose="020B0604020202020204" pitchFamily="34" charset="0"/>
              <a:buChar char="•"/>
            </a:pPr>
            <a:r>
              <a:rPr lang="en-US" sz="2522" dirty="0">
                <a:latin typeface="Montserrat" panose="00000500000000000000" pitchFamily="2" charset="0"/>
                <a:cs typeface="Segoe UI Light"/>
              </a:rPr>
              <a:t>Until 60% of the park is built, only minor road improvements are necessary including a turning lane into the park and out of the park</a:t>
            </a:r>
          </a:p>
          <a:p>
            <a:pPr marL="1041608" lvl="2" indent="-457200">
              <a:lnSpc>
                <a:spcPct val="118000"/>
              </a:lnSpc>
              <a:buFont typeface="Arial" panose="020B0604020202020204" pitchFamily="34" charset="0"/>
              <a:buChar char="•"/>
            </a:pPr>
            <a:endParaRPr lang="en-US" sz="2522" dirty="0">
              <a:latin typeface="Montserrat" panose="00000500000000000000" pitchFamily="2" charset="0"/>
              <a:cs typeface="Segoe UI Light"/>
            </a:endParaRPr>
          </a:p>
          <a:p>
            <a:pPr marL="290513" lvl="2">
              <a:lnSpc>
                <a:spcPct val="118000"/>
              </a:lnSpc>
            </a:pPr>
            <a:r>
              <a:rPr lang="en-US" sz="3600" spc="0" dirty="0">
                <a:solidFill>
                  <a:srgbClr val="C00000"/>
                </a:solidFill>
                <a:latin typeface="Montserrat" panose="00000500000000000000" pitchFamily="2" charset="0"/>
                <a:cs typeface="Segoe UI Light"/>
              </a:rPr>
              <a:t>Visual</a:t>
            </a:r>
            <a:r>
              <a:rPr lang="en-US" sz="3600" spc="0" dirty="0">
                <a:solidFill>
                  <a:schemeClr val="tx1"/>
                </a:solidFill>
                <a:latin typeface="Montserrat" panose="00000500000000000000" pitchFamily="2" charset="0"/>
                <a:cs typeface="Segoe UI Light"/>
              </a:rPr>
              <a:t> </a:t>
            </a:r>
          </a:p>
          <a:p>
            <a:pPr marL="1041608" lvl="2" indent="-457200">
              <a:lnSpc>
                <a:spcPct val="118000"/>
              </a:lnSpc>
              <a:buFont typeface="Arial" panose="020B0604020202020204" pitchFamily="34" charset="0"/>
              <a:buChar char="•"/>
            </a:pPr>
            <a:r>
              <a:rPr lang="en-US" sz="2522" dirty="0">
                <a:latin typeface="Montserrat" panose="00000500000000000000" pitchFamily="2" charset="0"/>
                <a:cs typeface="Segoe UI Light"/>
              </a:rPr>
              <a:t>Most of the area (approximately 92%) would not be able to see the proposed structures at all, and only a small portion (approximately 8%) might be able to see some part of them.</a:t>
            </a:r>
          </a:p>
          <a:p>
            <a:pPr marL="1041608" lvl="2" indent="-457200">
              <a:lnSpc>
                <a:spcPct val="118000"/>
              </a:lnSpc>
              <a:buFont typeface="Arial" panose="020B0604020202020204" pitchFamily="34" charset="0"/>
              <a:buChar char="•"/>
            </a:pPr>
            <a:endParaRPr lang="en-US" sz="2522" dirty="0">
              <a:latin typeface="Montserrat" panose="00000500000000000000" pitchFamily="2" charset="0"/>
              <a:cs typeface="Segoe UI Light"/>
            </a:endParaRPr>
          </a:p>
          <a:p>
            <a:pPr marL="291465" lvl="1" indent="0">
              <a:lnSpc>
                <a:spcPct val="118000"/>
              </a:lnSpc>
              <a:buNone/>
            </a:pPr>
            <a:r>
              <a:rPr lang="en-US" sz="3600" spc="0" dirty="0">
                <a:solidFill>
                  <a:srgbClr val="C00000"/>
                </a:solidFill>
                <a:latin typeface="Montserrat" panose="00000500000000000000" pitchFamily="2" charset="0"/>
                <a:cs typeface="Segoe UI Light"/>
              </a:rPr>
              <a:t>Open Space &amp; Wildlife</a:t>
            </a:r>
          </a:p>
          <a:p>
            <a:pPr marL="1041608" lvl="2" indent="-457200">
              <a:lnSpc>
                <a:spcPct val="118000"/>
              </a:lnSpc>
              <a:buFont typeface="Arial" panose="020B0604020202020204" pitchFamily="34" charset="0"/>
              <a:buChar char="•"/>
            </a:pPr>
            <a:r>
              <a:rPr lang="en-US" sz="2522" dirty="0">
                <a:latin typeface="Montserrat" panose="00000500000000000000" pitchFamily="2" charset="0"/>
                <a:cs typeface="Segoe UI Light"/>
              </a:rPr>
              <a:t>Roughly 77% of the total project site will remain preserved as open space and natural areas.</a:t>
            </a:r>
          </a:p>
          <a:p>
            <a:pPr marL="1041608" lvl="2" indent="-457200">
              <a:lnSpc>
                <a:spcPct val="118000"/>
              </a:lnSpc>
              <a:buFont typeface="Arial" panose="020B0604020202020204" pitchFamily="34" charset="0"/>
              <a:buChar char="•"/>
            </a:pPr>
            <a:r>
              <a:rPr lang="en-US" sz="2522" dirty="0">
                <a:latin typeface="Montserrat" panose="00000500000000000000" pitchFamily="2" charset="0"/>
                <a:cs typeface="Segoe UI Light"/>
              </a:rPr>
              <a:t>Conceptual development is planned to work with the existing site topography rather than significantly leveling the terrain.</a:t>
            </a:r>
          </a:p>
        </p:txBody>
      </p:sp>
      <p:grpSp>
        <p:nvGrpSpPr>
          <p:cNvPr id="5" name="Group 2">
            <a:extLst>
              <a:ext uri="{FF2B5EF4-FFF2-40B4-BE49-F238E27FC236}">
                <a16:creationId xmlns:a16="http://schemas.microsoft.com/office/drawing/2014/main" id="{12A80D91-82C7-0F6E-9157-463885399F11}"/>
              </a:ext>
            </a:extLst>
          </p:cNvPr>
          <p:cNvGrpSpPr/>
          <p:nvPr/>
        </p:nvGrpSpPr>
        <p:grpSpPr>
          <a:xfrm>
            <a:off x="-152400" y="0"/>
            <a:ext cx="1215934" cy="10401300"/>
            <a:chOff x="0" y="0"/>
            <a:chExt cx="654317" cy="2976105"/>
          </a:xfrm>
        </p:grpSpPr>
        <p:sp>
          <p:nvSpPr>
            <p:cNvPr id="6" name="Freeform 3">
              <a:extLst>
                <a:ext uri="{FF2B5EF4-FFF2-40B4-BE49-F238E27FC236}">
                  <a16:creationId xmlns:a16="http://schemas.microsoft.com/office/drawing/2014/main" id="{00A0252F-FAA3-E5FD-264D-3C2C759CDC36}"/>
                </a:ext>
              </a:extLst>
            </p:cNvPr>
            <p:cNvSpPr/>
            <p:nvPr/>
          </p:nvSpPr>
          <p:spPr>
            <a:xfrm>
              <a:off x="0" y="0"/>
              <a:ext cx="654317" cy="2976105"/>
            </a:xfrm>
            <a:custGeom>
              <a:avLst/>
              <a:gdLst/>
              <a:ahLst/>
              <a:cxnLst/>
              <a:rect l="l" t="t" r="r" b="b"/>
              <a:pathLst>
                <a:path w="654317" h="2976105">
                  <a:moveTo>
                    <a:pt x="0" y="0"/>
                  </a:moveTo>
                  <a:lnTo>
                    <a:pt x="654317" y="0"/>
                  </a:lnTo>
                  <a:lnTo>
                    <a:pt x="654317" y="2976105"/>
                  </a:lnTo>
                  <a:lnTo>
                    <a:pt x="0" y="2976105"/>
                  </a:lnTo>
                  <a:close/>
                </a:path>
              </a:pathLst>
            </a:custGeom>
            <a:solidFill>
              <a:srgbClr val="397D5A"/>
            </a:solidFill>
          </p:spPr>
          <p:txBody>
            <a:bodyPr/>
            <a:lstStyle/>
            <a:p>
              <a:endParaRPr lang="en-US"/>
            </a:p>
          </p:txBody>
        </p:sp>
        <p:sp>
          <p:nvSpPr>
            <p:cNvPr id="7" name="TextBox 4">
              <a:extLst>
                <a:ext uri="{FF2B5EF4-FFF2-40B4-BE49-F238E27FC236}">
                  <a16:creationId xmlns:a16="http://schemas.microsoft.com/office/drawing/2014/main" id="{B52DE1EE-2EF8-F3F7-AEF9-8095507E9D5A}"/>
                </a:ext>
              </a:extLst>
            </p:cNvPr>
            <p:cNvSpPr txBox="1"/>
            <p:nvPr/>
          </p:nvSpPr>
          <p:spPr>
            <a:xfrm>
              <a:off x="0" y="-19050"/>
              <a:ext cx="654317" cy="2995155"/>
            </a:xfrm>
            <a:prstGeom prst="rect">
              <a:avLst/>
            </a:prstGeom>
          </p:spPr>
          <p:txBody>
            <a:bodyPr lIns="50800" tIns="50800" rIns="50800" bIns="50800" rtlCol="0" anchor="ctr"/>
            <a:lstStyle/>
            <a:p>
              <a:pPr algn="ctr">
                <a:lnSpc>
                  <a:spcPts val="2859"/>
                </a:lnSpc>
              </a:pPr>
              <a:endParaRPr/>
            </a:p>
          </p:txBody>
        </p:sp>
      </p:grpSp>
      <p:sp>
        <p:nvSpPr>
          <p:cNvPr id="3" name="TextBox 10">
            <a:extLst>
              <a:ext uri="{FF2B5EF4-FFF2-40B4-BE49-F238E27FC236}">
                <a16:creationId xmlns:a16="http://schemas.microsoft.com/office/drawing/2014/main" id="{78D51194-4B90-7AD3-199E-7E530813B0B2}"/>
              </a:ext>
            </a:extLst>
          </p:cNvPr>
          <p:cNvSpPr txBox="1"/>
          <p:nvPr/>
        </p:nvSpPr>
        <p:spPr>
          <a:xfrm>
            <a:off x="1229710" y="723900"/>
            <a:ext cx="15478884" cy="846386"/>
          </a:xfrm>
          <a:prstGeom prst="rect">
            <a:avLst/>
          </a:prstGeom>
        </p:spPr>
        <p:txBody>
          <a:bodyPr wrap="square" lIns="0" tIns="0" rIns="0" bIns="0" rtlCol="0" anchor="t">
            <a:spAutoFit/>
          </a:bodyPr>
          <a:lstStyle>
            <a:defPPr>
              <a:defRPr lang="en-US"/>
            </a:defPPr>
            <a:lvl1pPr>
              <a:lnSpc>
                <a:spcPts val="6600"/>
              </a:lnSpc>
              <a:defRPr sz="6000">
                <a:solidFill>
                  <a:srgbClr val="000000"/>
                </a:solidFill>
                <a:latin typeface="Segoe UI Semibold"/>
                <a:cs typeface="Segoe UI Semibold"/>
              </a:defRPr>
            </a:lvl1pPr>
          </a:lstStyle>
          <a:p>
            <a:r>
              <a:rPr lang="en-US" dirty="0">
                <a:latin typeface="Montserrat SemiBold" panose="00000700000000000000" pitchFamily="2" charset="0"/>
              </a:rPr>
              <a:t>Brief Summary</a:t>
            </a:r>
          </a:p>
        </p:txBody>
      </p:sp>
      <p:sp>
        <p:nvSpPr>
          <p:cNvPr id="8" name="AutoShape 11">
            <a:extLst>
              <a:ext uri="{FF2B5EF4-FFF2-40B4-BE49-F238E27FC236}">
                <a16:creationId xmlns:a16="http://schemas.microsoft.com/office/drawing/2014/main" id="{4B67813F-78D0-E94B-D1C3-2283CEE5757C}"/>
              </a:ext>
            </a:extLst>
          </p:cNvPr>
          <p:cNvSpPr/>
          <p:nvPr/>
        </p:nvSpPr>
        <p:spPr>
          <a:xfrm>
            <a:off x="1063534" y="1943100"/>
            <a:ext cx="6492240" cy="0"/>
          </a:xfrm>
          <a:prstGeom prst="line">
            <a:avLst/>
          </a:prstGeom>
          <a:ln w="38100" cap="flat">
            <a:solidFill>
              <a:srgbClr val="397D5A"/>
            </a:solidFill>
            <a:prstDash val="solid"/>
            <a:headEnd type="none" w="sm" len="sm"/>
            <a:tailEnd type="none" w="sm" len="sm"/>
          </a:ln>
        </p:spPr>
        <p:txBody>
          <a:bodyPr/>
          <a:lstStyle/>
          <a:p>
            <a:endParaRPr lang="en-US"/>
          </a:p>
        </p:txBody>
      </p:sp>
    </p:spTree>
    <p:extLst>
      <p:ext uri="{BB962C8B-B14F-4D97-AF65-F5344CB8AC3E}">
        <p14:creationId xmlns:p14="http://schemas.microsoft.com/office/powerpoint/2010/main" val="30236027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8C7E81-49A3-30A4-D8C7-4DC43D37F2B0}"/>
            </a:ext>
          </a:extLst>
        </p:cNvPr>
        <p:cNvGrpSpPr/>
        <p:nvPr/>
      </p:nvGrpSpPr>
      <p:grpSpPr>
        <a:xfrm>
          <a:off x="0" y="0"/>
          <a:ext cx="0" cy="0"/>
          <a:chOff x="0" y="0"/>
          <a:chExt cx="0" cy="0"/>
        </a:xfrm>
      </p:grpSpPr>
      <p:grpSp>
        <p:nvGrpSpPr>
          <p:cNvPr id="5" name="Group 2">
            <a:extLst>
              <a:ext uri="{FF2B5EF4-FFF2-40B4-BE49-F238E27FC236}">
                <a16:creationId xmlns:a16="http://schemas.microsoft.com/office/drawing/2014/main" id="{F39AF5CD-381E-E2FE-E216-006CF20C6047}"/>
              </a:ext>
            </a:extLst>
          </p:cNvPr>
          <p:cNvGrpSpPr/>
          <p:nvPr/>
        </p:nvGrpSpPr>
        <p:grpSpPr>
          <a:xfrm>
            <a:off x="-152400" y="0"/>
            <a:ext cx="1215934" cy="10401300"/>
            <a:chOff x="0" y="0"/>
            <a:chExt cx="654317" cy="2976105"/>
          </a:xfrm>
        </p:grpSpPr>
        <p:sp>
          <p:nvSpPr>
            <p:cNvPr id="6" name="Freeform 3">
              <a:extLst>
                <a:ext uri="{FF2B5EF4-FFF2-40B4-BE49-F238E27FC236}">
                  <a16:creationId xmlns:a16="http://schemas.microsoft.com/office/drawing/2014/main" id="{8E7AAA44-4D19-7A95-3DE1-13754DA81E01}"/>
                </a:ext>
              </a:extLst>
            </p:cNvPr>
            <p:cNvSpPr/>
            <p:nvPr/>
          </p:nvSpPr>
          <p:spPr>
            <a:xfrm>
              <a:off x="0" y="0"/>
              <a:ext cx="654317" cy="2976105"/>
            </a:xfrm>
            <a:custGeom>
              <a:avLst/>
              <a:gdLst/>
              <a:ahLst/>
              <a:cxnLst/>
              <a:rect l="l" t="t" r="r" b="b"/>
              <a:pathLst>
                <a:path w="654317" h="2976105">
                  <a:moveTo>
                    <a:pt x="0" y="0"/>
                  </a:moveTo>
                  <a:lnTo>
                    <a:pt x="654317" y="0"/>
                  </a:lnTo>
                  <a:lnTo>
                    <a:pt x="654317" y="2976105"/>
                  </a:lnTo>
                  <a:lnTo>
                    <a:pt x="0" y="2976105"/>
                  </a:lnTo>
                  <a:close/>
                </a:path>
              </a:pathLst>
            </a:custGeom>
            <a:solidFill>
              <a:srgbClr val="397D5A"/>
            </a:solidFill>
          </p:spPr>
          <p:txBody>
            <a:bodyPr/>
            <a:lstStyle/>
            <a:p>
              <a:endParaRPr lang="en-US"/>
            </a:p>
          </p:txBody>
        </p:sp>
        <p:sp>
          <p:nvSpPr>
            <p:cNvPr id="7" name="TextBox 4">
              <a:extLst>
                <a:ext uri="{FF2B5EF4-FFF2-40B4-BE49-F238E27FC236}">
                  <a16:creationId xmlns:a16="http://schemas.microsoft.com/office/drawing/2014/main" id="{3E5EFA8D-FA8F-4BBF-2866-9D217E34A4AA}"/>
                </a:ext>
              </a:extLst>
            </p:cNvPr>
            <p:cNvSpPr txBox="1"/>
            <p:nvPr/>
          </p:nvSpPr>
          <p:spPr>
            <a:xfrm>
              <a:off x="0" y="-19050"/>
              <a:ext cx="654317" cy="2995155"/>
            </a:xfrm>
            <a:prstGeom prst="rect">
              <a:avLst/>
            </a:prstGeom>
          </p:spPr>
          <p:txBody>
            <a:bodyPr lIns="50800" tIns="50800" rIns="50800" bIns="50800" rtlCol="0" anchor="ctr"/>
            <a:lstStyle/>
            <a:p>
              <a:pPr algn="ctr">
                <a:lnSpc>
                  <a:spcPts val="2859"/>
                </a:lnSpc>
              </a:pPr>
              <a:endParaRPr/>
            </a:p>
          </p:txBody>
        </p:sp>
      </p:grpSp>
      <p:sp>
        <p:nvSpPr>
          <p:cNvPr id="3" name="TextBox 10">
            <a:extLst>
              <a:ext uri="{FF2B5EF4-FFF2-40B4-BE49-F238E27FC236}">
                <a16:creationId xmlns:a16="http://schemas.microsoft.com/office/drawing/2014/main" id="{C4C8CEA0-B4F5-B0A7-DCD7-895B4DA0FC33}"/>
              </a:ext>
            </a:extLst>
          </p:cNvPr>
          <p:cNvSpPr txBox="1"/>
          <p:nvPr/>
        </p:nvSpPr>
        <p:spPr>
          <a:xfrm>
            <a:off x="1229710" y="723900"/>
            <a:ext cx="15478884" cy="846386"/>
          </a:xfrm>
          <a:prstGeom prst="rect">
            <a:avLst/>
          </a:prstGeom>
        </p:spPr>
        <p:txBody>
          <a:bodyPr wrap="square" lIns="0" tIns="0" rIns="0" bIns="0" rtlCol="0" anchor="t">
            <a:spAutoFit/>
          </a:bodyPr>
          <a:lstStyle>
            <a:defPPr>
              <a:defRPr lang="en-US"/>
            </a:defPPr>
            <a:lvl1pPr>
              <a:lnSpc>
                <a:spcPts val="6600"/>
              </a:lnSpc>
              <a:defRPr sz="6000">
                <a:solidFill>
                  <a:srgbClr val="000000"/>
                </a:solidFill>
                <a:latin typeface="Segoe UI Semibold"/>
                <a:cs typeface="Segoe UI Semibold"/>
              </a:defRPr>
            </a:lvl1pPr>
          </a:lstStyle>
          <a:p>
            <a:r>
              <a:rPr lang="en-US" dirty="0">
                <a:latin typeface="Montserrat SemiBold" panose="00000700000000000000" pitchFamily="2" charset="0"/>
              </a:rPr>
              <a:t>Brief Summary</a:t>
            </a:r>
          </a:p>
        </p:txBody>
      </p:sp>
      <p:sp>
        <p:nvSpPr>
          <p:cNvPr id="8" name="AutoShape 11">
            <a:extLst>
              <a:ext uri="{FF2B5EF4-FFF2-40B4-BE49-F238E27FC236}">
                <a16:creationId xmlns:a16="http://schemas.microsoft.com/office/drawing/2014/main" id="{4F61ED33-A995-778C-74C7-CA33340C284B}"/>
              </a:ext>
            </a:extLst>
          </p:cNvPr>
          <p:cNvSpPr/>
          <p:nvPr/>
        </p:nvSpPr>
        <p:spPr>
          <a:xfrm>
            <a:off x="1063534" y="1943100"/>
            <a:ext cx="6492240" cy="0"/>
          </a:xfrm>
          <a:prstGeom prst="line">
            <a:avLst/>
          </a:prstGeom>
          <a:ln w="38100" cap="flat">
            <a:solidFill>
              <a:srgbClr val="397D5A"/>
            </a:solidFill>
            <a:prstDash val="solid"/>
            <a:headEnd type="none" w="sm" len="sm"/>
            <a:tailEnd type="none" w="sm" len="sm"/>
          </a:ln>
        </p:spPr>
        <p:txBody>
          <a:bodyPr/>
          <a:lstStyle/>
          <a:p>
            <a:endParaRPr lang="en-US"/>
          </a:p>
        </p:txBody>
      </p:sp>
      <p:sp>
        <p:nvSpPr>
          <p:cNvPr id="2" name="TextBox 17">
            <a:extLst>
              <a:ext uri="{FF2B5EF4-FFF2-40B4-BE49-F238E27FC236}">
                <a16:creationId xmlns:a16="http://schemas.microsoft.com/office/drawing/2014/main" id="{7AE6CDED-84A7-04C5-46B6-6BB41D5682C8}"/>
              </a:ext>
            </a:extLst>
          </p:cNvPr>
          <p:cNvSpPr txBox="1"/>
          <p:nvPr/>
        </p:nvSpPr>
        <p:spPr>
          <a:xfrm>
            <a:off x="956994" y="2015123"/>
            <a:ext cx="17331006" cy="7117398"/>
          </a:xfrm>
          <a:prstGeom prst="rect">
            <a:avLst/>
          </a:prstGeom>
        </p:spPr>
        <p:txBody>
          <a:bodyPr wrap="square" lIns="0" tIns="0" rIns="0" bIns="0" rtlCol="0" anchor="t">
            <a:spAutoFit/>
          </a:bodyPr>
          <a:lstStyle>
            <a:defPPr>
              <a:defRPr lang="en-US"/>
            </a:defPPr>
            <a:lvl1pPr>
              <a:lnSpc>
                <a:spcPts val="3972"/>
              </a:lnSpc>
              <a:defRPr sz="2878" spc="282">
                <a:solidFill>
                  <a:srgbClr val="000000"/>
                </a:solidFill>
                <a:latin typeface="Montserrat Bold"/>
              </a:defRPr>
            </a:lvl1pPr>
            <a:lvl2pPr marL="621457" lvl="1" indent="-310728">
              <a:spcAft>
                <a:spcPts val="1200"/>
              </a:spcAft>
              <a:buFont typeface="Arial"/>
              <a:buChar char="•"/>
              <a:defRPr sz="2878" spc="282">
                <a:solidFill>
                  <a:srgbClr val="000000"/>
                </a:solidFill>
                <a:latin typeface="Montserrat"/>
              </a:defRPr>
            </a:lvl2pPr>
          </a:lstStyle>
          <a:p>
            <a:pPr marL="584408" lvl="2">
              <a:lnSpc>
                <a:spcPct val="118000"/>
              </a:lnSpc>
            </a:pPr>
            <a:endParaRPr lang="en-US" sz="2522" dirty="0">
              <a:latin typeface="Montserrat" panose="00000500000000000000" pitchFamily="2" charset="0"/>
              <a:cs typeface="Segoe UI Light"/>
              <a:sym typeface="Wingdings" panose="05000000000000000000" pitchFamily="2" charset="2"/>
            </a:endParaRPr>
          </a:p>
          <a:p>
            <a:pPr marL="290513" lvl="2">
              <a:lnSpc>
                <a:spcPct val="118000"/>
              </a:lnSpc>
            </a:pPr>
            <a:r>
              <a:rPr lang="en-US" sz="3600" dirty="0">
                <a:solidFill>
                  <a:srgbClr val="C00000"/>
                </a:solidFill>
                <a:latin typeface="Montserrat" panose="00000500000000000000" pitchFamily="2" charset="0"/>
                <a:cs typeface="Segoe UI Light"/>
              </a:rPr>
              <a:t>Economic Impact</a:t>
            </a:r>
          </a:p>
          <a:p>
            <a:pPr marL="1041400" lvl="2" indent="-457200">
              <a:lnSpc>
                <a:spcPct val="118000"/>
              </a:lnSpc>
              <a:buFont typeface="Arial" panose="020B0604020202020204" pitchFamily="34" charset="0"/>
              <a:buChar char="•"/>
            </a:pPr>
            <a:r>
              <a:rPr lang="en-US" sz="2520" dirty="0">
                <a:latin typeface="Montserrat"/>
                <a:cs typeface="Segoe UI Light"/>
              </a:rPr>
              <a:t>At 20-year buildout the Project would support ~7,000 operational jobs, $690 million in earnings, and over $2.3 billion in economic activity.</a:t>
            </a:r>
          </a:p>
          <a:p>
            <a:pPr marL="1041400" lvl="2" indent="-457200">
              <a:lnSpc>
                <a:spcPct val="118000"/>
              </a:lnSpc>
              <a:buFont typeface="Arial" panose="020B0604020202020204" pitchFamily="34" charset="0"/>
              <a:buChar char="•"/>
            </a:pPr>
            <a:r>
              <a:rPr lang="en-US" sz="2520" dirty="0">
                <a:latin typeface="Montserrat"/>
                <a:cs typeface="Segoe UI Light"/>
              </a:rPr>
              <a:t>For the first 20 years there will be approximately 1,500 Construction jobs each year</a:t>
            </a:r>
          </a:p>
          <a:p>
            <a:pPr marL="1041400" lvl="2" indent="-457200">
              <a:lnSpc>
                <a:spcPct val="118000"/>
              </a:lnSpc>
              <a:buFont typeface="Arial" panose="020B0604020202020204" pitchFamily="34" charset="0"/>
              <a:buChar char="•"/>
            </a:pPr>
            <a:endParaRPr lang="en-US" sz="3600" spc="0" dirty="0">
              <a:solidFill>
                <a:srgbClr val="C00000"/>
              </a:solidFill>
              <a:latin typeface="Montserrat" panose="00000500000000000000" pitchFamily="2" charset="0"/>
              <a:cs typeface="Segoe UI Light"/>
            </a:endParaRPr>
          </a:p>
          <a:p>
            <a:pPr marL="291465" lvl="1" indent="0">
              <a:lnSpc>
                <a:spcPct val="118000"/>
              </a:lnSpc>
              <a:buNone/>
            </a:pPr>
            <a:r>
              <a:rPr lang="en-US" sz="3600" spc="0" dirty="0">
                <a:solidFill>
                  <a:srgbClr val="C00000"/>
                </a:solidFill>
                <a:latin typeface="Montserrat" panose="00000500000000000000" pitchFamily="2" charset="0"/>
                <a:cs typeface="Segoe UI Light"/>
              </a:rPr>
              <a:t>Community Services</a:t>
            </a:r>
          </a:p>
          <a:p>
            <a:pPr marL="1041608" lvl="2" indent="-457200">
              <a:lnSpc>
                <a:spcPct val="118000"/>
              </a:lnSpc>
              <a:buFont typeface="Arial" panose="020B0604020202020204" pitchFamily="34" charset="0"/>
              <a:buChar char="•"/>
            </a:pPr>
            <a:r>
              <a:rPr lang="en-US" sz="2522" dirty="0">
                <a:latin typeface="Montserrat" panose="00000500000000000000" pitchFamily="2" charset="0"/>
                <a:cs typeface="Segoe UI Light"/>
              </a:rPr>
              <a:t>Will increase demand on local services (I.e., police, fire, EMS)</a:t>
            </a:r>
          </a:p>
          <a:p>
            <a:pPr marL="1041608" lvl="2" indent="-457200">
              <a:lnSpc>
                <a:spcPct val="118000"/>
              </a:lnSpc>
              <a:buFont typeface="Arial" panose="020B0604020202020204" pitchFamily="34" charset="0"/>
              <a:buChar char="•"/>
            </a:pPr>
            <a:r>
              <a:rPr lang="en-US" sz="2522" dirty="0">
                <a:latin typeface="Montserrat" panose="00000500000000000000" pitchFamily="2" charset="0"/>
                <a:cs typeface="Segoe UI Light"/>
              </a:rPr>
              <a:t>Over a 40-years: Total projected net tax revenues to County, Towns and JC School are estimated at approximately $800 million covering any associated impacts.</a:t>
            </a:r>
            <a:endParaRPr lang="en-US" sz="2522" dirty="0">
              <a:highlight>
                <a:srgbClr val="FFFF00"/>
              </a:highlight>
              <a:latin typeface="Montserrat" panose="00000500000000000000" pitchFamily="2" charset="0"/>
              <a:cs typeface="Segoe UI Light"/>
            </a:endParaRPr>
          </a:p>
          <a:p>
            <a:pPr marL="1041608" lvl="2" indent="-457200">
              <a:lnSpc>
                <a:spcPct val="118000"/>
              </a:lnSpc>
              <a:buFont typeface="Arial" panose="020B0604020202020204" pitchFamily="34" charset="0"/>
              <a:buChar char="•"/>
            </a:pPr>
            <a:r>
              <a:rPr lang="en-US" sz="2522" dirty="0">
                <a:latin typeface="Montserrat" panose="00000500000000000000" pitchFamily="2" charset="0"/>
                <a:cs typeface="Segoe UI Light"/>
              </a:rPr>
              <a:t>Result in a substantial net positive fiscal balance for all affected taxing jurisdictions</a:t>
            </a:r>
          </a:p>
          <a:p>
            <a:pPr marL="1041608" lvl="2" indent="-457200">
              <a:lnSpc>
                <a:spcPct val="118000"/>
              </a:lnSpc>
              <a:buFont typeface="Arial" panose="020B0604020202020204" pitchFamily="34" charset="0"/>
              <a:buChar char="•"/>
            </a:pPr>
            <a:r>
              <a:rPr lang="en-US" sz="2522" dirty="0">
                <a:latin typeface="Montserrat" panose="00000500000000000000" pitchFamily="2" charset="0"/>
                <a:cs typeface="Segoe UI Light"/>
              </a:rPr>
              <a:t>Community Benefit Agreement touching on priorities such as enhanced recreation, education, infrastructure, and any other priorities outlined by the communities.</a:t>
            </a:r>
          </a:p>
          <a:p>
            <a:pPr marL="584408" lvl="2">
              <a:lnSpc>
                <a:spcPct val="118000"/>
              </a:lnSpc>
            </a:pPr>
            <a:endParaRPr lang="en-US" sz="2522" dirty="0">
              <a:latin typeface="Montserrat" panose="00000500000000000000" pitchFamily="2" charset="0"/>
              <a:cs typeface="Segoe UI Light"/>
            </a:endParaRPr>
          </a:p>
        </p:txBody>
      </p:sp>
    </p:spTree>
    <p:extLst>
      <p:ext uri="{BB962C8B-B14F-4D97-AF65-F5344CB8AC3E}">
        <p14:creationId xmlns:p14="http://schemas.microsoft.com/office/powerpoint/2010/main" val="1874510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6666" b="-16666"/>
            </a:stretch>
          </a:blipFill>
        </p:spPr>
        <p:txBody>
          <a:bodyPr/>
          <a:lstStyle/>
          <a:p>
            <a:endParaRPr lang="en-US"/>
          </a:p>
        </p:txBody>
      </p:sp>
      <p:grpSp>
        <p:nvGrpSpPr>
          <p:cNvPr id="3" name="Group 3"/>
          <p:cNvGrpSpPr/>
          <p:nvPr/>
        </p:nvGrpSpPr>
        <p:grpSpPr>
          <a:xfrm>
            <a:off x="0" y="0"/>
            <a:ext cx="18288000" cy="10287000"/>
            <a:chOff x="0" y="0"/>
            <a:chExt cx="4816593" cy="2709333"/>
          </a:xfrm>
        </p:grpSpPr>
        <p:sp>
          <p:nvSpPr>
            <p:cNvPr id="4" name="Freeform 4"/>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F5FFF5">
                <a:alpha val="77647"/>
              </a:srgbClr>
            </a:solidFill>
          </p:spPr>
          <p:txBody>
            <a:bodyPr/>
            <a:lstStyle/>
            <a:p>
              <a:endParaRPr lang="en-US"/>
            </a:p>
          </p:txBody>
        </p:sp>
        <p:sp>
          <p:nvSpPr>
            <p:cNvPr id="5" name="TextBox 5"/>
            <p:cNvSpPr txBox="1"/>
            <p:nvPr/>
          </p:nvSpPr>
          <p:spPr>
            <a:xfrm>
              <a:off x="0" y="-19050"/>
              <a:ext cx="4816593" cy="2728383"/>
            </a:xfrm>
            <a:prstGeom prst="rect">
              <a:avLst/>
            </a:prstGeom>
          </p:spPr>
          <p:txBody>
            <a:bodyPr lIns="50800" tIns="50800" rIns="50800" bIns="50800" rtlCol="0" anchor="ctr"/>
            <a:lstStyle/>
            <a:p>
              <a:pPr algn="l">
                <a:lnSpc>
                  <a:spcPts val="2859"/>
                </a:lnSpc>
              </a:pPr>
              <a:endParaRPr/>
            </a:p>
          </p:txBody>
        </p:sp>
      </p:grpSp>
      <p:grpSp>
        <p:nvGrpSpPr>
          <p:cNvPr id="6" name="Group 6"/>
          <p:cNvGrpSpPr/>
          <p:nvPr/>
        </p:nvGrpSpPr>
        <p:grpSpPr>
          <a:xfrm>
            <a:off x="290619" y="8329748"/>
            <a:ext cx="18149781" cy="1752128"/>
            <a:chOff x="0" y="1526542"/>
            <a:chExt cx="24199708" cy="2336169"/>
          </a:xfrm>
        </p:grpSpPr>
        <p:sp>
          <p:nvSpPr>
            <p:cNvPr id="7" name="TextBox 7"/>
            <p:cNvSpPr txBox="1"/>
            <p:nvPr/>
          </p:nvSpPr>
          <p:spPr>
            <a:xfrm>
              <a:off x="203200" y="2484302"/>
              <a:ext cx="23996508" cy="1010106"/>
            </a:xfrm>
            <a:prstGeom prst="rect">
              <a:avLst/>
            </a:prstGeom>
          </p:spPr>
          <p:txBody>
            <a:bodyPr lIns="0" tIns="0" rIns="0" bIns="0" rtlCol="0" anchor="t">
              <a:spAutoFit/>
            </a:bodyPr>
            <a:lstStyle/>
            <a:p>
              <a:pPr marL="0" lvl="0" indent="0" algn="l">
                <a:lnSpc>
                  <a:spcPts val="5940"/>
                </a:lnSpc>
                <a:spcBef>
                  <a:spcPct val="0"/>
                </a:spcBef>
              </a:pPr>
              <a:r>
                <a:rPr lang="en-US" sz="6000" spc="210" dirty="0">
                  <a:solidFill>
                    <a:srgbClr val="397D5A"/>
                  </a:solidFill>
                  <a:latin typeface="Montserrat Light Bold"/>
                </a:rPr>
                <a:t>Summary &amp; Next Steps</a:t>
              </a:r>
            </a:p>
          </p:txBody>
        </p:sp>
        <p:sp>
          <p:nvSpPr>
            <p:cNvPr id="10" name="TextBox 10"/>
            <p:cNvSpPr txBox="1"/>
            <p:nvPr/>
          </p:nvSpPr>
          <p:spPr>
            <a:xfrm>
              <a:off x="0" y="1526542"/>
              <a:ext cx="22624908" cy="2336169"/>
            </a:xfrm>
            <a:prstGeom prst="rect">
              <a:avLst/>
            </a:prstGeom>
          </p:spPr>
          <p:txBody>
            <a:bodyPr lIns="50800" tIns="50800" rIns="50800" bIns="50800" rtlCol="0" anchor="ctr"/>
            <a:lstStyle/>
            <a:p>
              <a:pPr algn="ctr">
                <a:lnSpc>
                  <a:spcPts val="2859"/>
                </a:lnSpc>
              </a:pPr>
              <a:endParaRPr/>
            </a:p>
          </p:txBody>
        </p:sp>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7C28AC-EF3C-53A8-5650-EFAD0C0CC225}"/>
            </a:ext>
          </a:extLst>
        </p:cNvPr>
        <p:cNvGrpSpPr/>
        <p:nvPr/>
      </p:nvGrpSpPr>
      <p:grpSpPr>
        <a:xfrm>
          <a:off x="0" y="0"/>
          <a:ext cx="0" cy="0"/>
          <a:chOff x="0" y="0"/>
          <a:chExt cx="0" cy="0"/>
        </a:xfrm>
      </p:grpSpPr>
      <p:grpSp>
        <p:nvGrpSpPr>
          <p:cNvPr id="5" name="Group 2">
            <a:extLst>
              <a:ext uri="{FF2B5EF4-FFF2-40B4-BE49-F238E27FC236}">
                <a16:creationId xmlns:a16="http://schemas.microsoft.com/office/drawing/2014/main" id="{D23E9829-0654-0FA3-A7E7-E1C535D3522E}"/>
              </a:ext>
            </a:extLst>
          </p:cNvPr>
          <p:cNvGrpSpPr/>
          <p:nvPr/>
        </p:nvGrpSpPr>
        <p:grpSpPr>
          <a:xfrm>
            <a:off x="-152400" y="0"/>
            <a:ext cx="1215934" cy="10401300"/>
            <a:chOff x="0" y="0"/>
            <a:chExt cx="654317" cy="2976105"/>
          </a:xfrm>
        </p:grpSpPr>
        <p:sp>
          <p:nvSpPr>
            <p:cNvPr id="6" name="Freeform 3">
              <a:extLst>
                <a:ext uri="{FF2B5EF4-FFF2-40B4-BE49-F238E27FC236}">
                  <a16:creationId xmlns:a16="http://schemas.microsoft.com/office/drawing/2014/main" id="{43C8C4EE-3C2A-3C14-DFC4-165F2A5C1F2F}"/>
                </a:ext>
              </a:extLst>
            </p:cNvPr>
            <p:cNvSpPr/>
            <p:nvPr/>
          </p:nvSpPr>
          <p:spPr>
            <a:xfrm>
              <a:off x="0" y="0"/>
              <a:ext cx="654317" cy="2976105"/>
            </a:xfrm>
            <a:custGeom>
              <a:avLst/>
              <a:gdLst/>
              <a:ahLst/>
              <a:cxnLst/>
              <a:rect l="l" t="t" r="r" b="b"/>
              <a:pathLst>
                <a:path w="654317" h="2976105">
                  <a:moveTo>
                    <a:pt x="0" y="0"/>
                  </a:moveTo>
                  <a:lnTo>
                    <a:pt x="654317" y="0"/>
                  </a:lnTo>
                  <a:lnTo>
                    <a:pt x="654317" y="2976105"/>
                  </a:lnTo>
                  <a:lnTo>
                    <a:pt x="0" y="2976105"/>
                  </a:lnTo>
                  <a:close/>
                </a:path>
              </a:pathLst>
            </a:custGeom>
            <a:solidFill>
              <a:srgbClr val="397D5A"/>
            </a:solidFill>
          </p:spPr>
          <p:txBody>
            <a:bodyPr/>
            <a:lstStyle/>
            <a:p>
              <a:endParaRPr lang="en-US"/>
            </a:p>
          </p:txBody>
        </p:sp>
        <p:sp>
          <p:nvSpPr>
            <p:cNvPr id="7" name="TextBox 4">
              <a:extLst>
                <a:ext uri="{FF2B5EF4-FFF2-40B4-BE49-F238E27FC236}">
                  <a16:creationId xmlns:a16="http://schemas.microsoft.com/office/drawing/2014/main" id="{F27ED6DF-CCC5-0710-EF9D-C2E49F509600}"/>
                </a:ext>
              </a:extLst>
            </p:cNvPr>
            <p:cNvSpPr txBox="1"/>
            <p:nvPr/>
          </p:nvSpPr>
          <p:spPr>
            <a:xfrm>
              <a:off x="0" y="-19050"/>
              <a:ext cx="654317" cy="2995155"/>
            </a:xfrm>
            <a:prstGeom prst="rect">
              <a:avLst/>
            </a:prstGeom>
          </p:spPr>
          <p:txBody>
            <a:bodyPr lIns="50800" tIns="50800" rIns="50800" bIns="50800" rtlCol="0" anchor="ctr"/>
            <a:lstStyle/>
            <a:p>
              <a:pPr algn="ctr">
                <a:lnSpc>
                  <a:spcPts val="2859"/>
                </a:lnSpc>
              </a:pPr>
              <a:endParaRPr/>
            </a:p>
          </p:txBody>
        </p:sp>
      </p:grpSp>
      <p:sp>
        <p:nvSpPr>
          <p:cNvPr id="3" name="TextBox 10">
            <a:extLst>
              <a:ext uri="{FF2B5EF4-FFF2-40B4-BE49-F238E27FC236}">
                <a16:creationId xmlns:a16="http://schemas.microsoft.com/office/drawing/2014/main" id="{96C87A89-E435-CB35-AA53-786A38BF64D3}"/>
              </a:ext>
            </a:extLst>
          </p:cNvPr>
          <p:cNvSpPr txBox="1"/>
          <p:nvPr/>
        </p:nvSpPr>
        <p:spPr>
          <a:xfrm>
            <a:off x="1229710" y="723900"/>
            <a:ext cx="15478884" cy="846386"/>
          </a:xfrm>
          <a:prstGeom prst="rect">
            <a:avLst/>
          </a:prstGeom>
        </p:spPr>
        <p:txBody>
          <a:bodyPr wrap="square" lIns="0" tIns="0" rIns="0" bIns="0" rtlCol="0" anchor="t">
            <a:spAutoFit/>
          </a:bodyPr>
          <a:lstStyle>
            <a:defPPr>
              <a:defRPr lang="en-US"/>
            </a:defPPr>
            <a:lvl1pPr>
              <a:lnSpc>
                <a:spcPts val="6600"/>
              </a:lnSpc>
              <a:defRPr sz="6000">
                <a:solidFill>
                  <a:srgbClr val="000000"/>
                </a:solidFill>
                <a:latin typeface="Segoe UI Semibold"/>
                <a:cs typeface="Segoe UI Semibold"/>
              </a:defRPr>
            </a:lvl1pPr>
          </a:lstStyle>
          <a:p>
            <a:r>
              <a:rPr lang="en-US">
                <a:latin typeface="Montserrat SemiBold" panose="00000700000000000000" pitchFamily="2" charset="0"/>
              </a:rPr>
              <a:t>Long-Term Benefits</a:t>
            </a:r>
          </a:p>
        </p:txBody>
      </p:sp>
      <p:sp>
        <p:nvSpPr>
          <p:cNvPr id="8" name="AutoShape 11">
            <a:extLst>
              <a:ext uri="{FF2B5EF4-FFF2-40B4-BE49-F238E27FC236}">
                <a16:creationId xmlns:a16="http://schemas.microsoft.com/office/drawing/2014/main" id="{3804FD3F-0B21-BD6C-14A4-E6565D408F78}"/>
              </a:ext>
            </a:extLst>
          </p:cNvPr>
          <p:cNvSpPr/>
          <p:nvPr/>
        </p:nvSpPr>
        <p:spPr>
          <a:xfrm>
            <a:off x="1063534" y="1943100"/>
            <a:ext cx="6492240" cy="0"/>
          </a:xfrm>
          <a:prstGeom prst="line">
            <a:avLst/>
          </a:prstGeom>
          <a:ln w="38100" cap="flat">
            <a:solidFill>
              <a:srgbClr val="397D5A"/>
            </a:solidFill>
            <a:prstDash val="solid"/>
            <a:headEnd type="none" w="sm" len="sm"/>
            <a:tailEnd type="none" w="sm" len="sm"/>
          </a:ln>
        </p:spPr>
        <p:txBody>
          <a:bodyPr/>
          <a:lstStyle/>
          <a:p>
            <a:endParaRPr lang="en-US"/>
          </a:p>
        </p:txBody>
      </p:sp>
      <p:pic>
        <p:nvPicPr>
          <p:cNvPr id="4" name="Picture 3">
            <a:extLst>
              <a:ext uri="{FF2B5EF4-FFF2-40B4-BE49-F238E27FC236}">
                <a16:creationId xmlns:a16="http://schemas.microsoft.com/office/drawing/2014/main" id="{77A80CA0-F5AB-BFAD-3380-09CCA24868CF}"/>
              </a:ext>
            </a:extLst>
          </p:cNvPr>
          <p:cNvPicPr>
            <a:picLocks noChangeAspect="1"/>
          </p:cNvPicPr>
          <p:nvPr/>
        </p:nvPicPr>
        <p:blipFill>
          <a:blip r:embed="rId4"/>
          <a:stretch>
            <a:fillRect/>
          </a:stretch>
        </p:blipFill>
        <p:spPr>
          <a:xfrm>
            <a:off x="11684394" y="3008344"/>
            <a:ext cx="5354794" cy="5243448"/>
          </a:xfrm>
          <a:prstGeom prst="ellipse">
            <a:avLst/>
          </a:prstGeom>
        </p:spPr>
      </p:pic>
      <p:pic>
        <p:nvPicPr>
          <p:cNvPr id="13" name="Graphic 12" descr="Money with solid fill">
            <a:extLst>
              <a:ext uri="{FF2B5EF4-FFF2-40B4-BE49-F238E27FC236}">
                <a16:creationId xmlns:a16="http://schemas.microsoft.com/office/drawing/2014/main" id="{AC55B906-4C5C-FF8C-BF89-55C147668AB5}"/>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850672" y="2611491"/>
            <a:ext cx="1803789" cy="1803789"/>
          </a:xfrm>
          <a:prstGeom prst="rect">
            <a:avLst/>
          </a:prstGeom>
        </p:spPr>
      </p:pic>
      <p:pic>
        <p:nvPicPr>
          <p:cNvPr id="15" name="Graphic 14" descr="Group of people with solid fill">
            <a:extLst>
              <a:ext uri="{FF2B5EF4-FFF2-40B4-BE49-F238E27FC236}">
                <a16:creationId xmlns:a16="http://schemas.microsoft.com/office/drawing/2014/main" id="{5358BCEB-4D18-912B-6ED8-91AD23D59B58}"/>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4884254" y="2501211"/>
            <a:ext cx="1737360" cy="1737360"/>
          </a:xfrm>
          <a:prstGeom prst="rect">
            <a:avLst/>
          </a:prstGeom>
        </p:spPr>
      </p:pic>
      <p:pic>
        <p:nvPicPr>
          <p:cNvPr id="17" name="Graphic 16" descr="Work from home desk with solid fill">
            <a:extLst>
              <a:ext uri="{FF2B5EF4-FFF2-40B4-BE49-F238E27FC236}">
                <a16:creationId xmlns:a16="http://schemas.microsoft.com/office/drawing/2014/main" id="{DF5F2754-E72C-223F-2B43-D80C299D8038}"/>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7657194" y="2554938"/>
            <a:ext cx="1737360" cy="1737360"/>
          </a:xfrm>
          <a:prstGeom prst="rect">
            <a:avLst/>
          </a:prstGeom>
        </p:spPr>
      </p:pic>
      <p:pic>
        <p:nvPicPr>
          <p:cNvPr id="23" name="Graphic 22" descr="Playground with solid fill">
            <a:extLst>
              <a:ext uri="{FF2B5EF4-FFF2-40B4-BE49-F238E27FC236}">
                <a16:creationId xmlns:a16="http://schemas.microsoft.com/office/drawing/2014/main" id="{4A38F8F8-9014-3617-9264-44F6B9F16A7B}"/>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1993479" y="4976498"/>
            <a:ext cx="1737360" cy="1737360"/>
          </a:xfrm>
          <a:prstGeom prst="rect">
            <a:avLst/>
          </a:prstGeom>
        </p:spPr>
      </p:pic>
      <p:pic>
        <p:nvPicPr>
          <p:cNvPr id="25" name="Graphic 24" descr="Graduation cap with solid fill">
            <a:extLst>
              <a:ext uri="{FF2B5EF4-FFF2-40B4-BE49-F238E27FC236}">
                <a16:creationId xmlns:a16="http://schemas.microsoft.com/office/drawing/2014/main" id="{B999086F-43F8-842E-A83F-8F74C0D8F22F}"/>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5093538" y="4974325"/>
            <a:ext cx="1737360" cy="1737360"/>
          </a:xfrm>
          <a:prstGeom prst="rect">
            <a:avLst/>
          </a:prstGeom>
        </p:spPr>
      </p:pic>
      <p:pic>
        <p:nvPicPr>
          <p:cNvPr id="31" name="Graphic 30" descr="House with solid fill">
            <a:extLst>
              <a:ext uri="{FF2B5EF4-FFF2-40B4-BE49-F238E27FC236}">
                <a16:creationId xmlns:a16="http://schemas.microsoft.com/office/drawing/2014/main" id="{C2139EB3-712E-68FB-6290-A6D8107F91B5}"/>
              </a:ext>
            </a:extLst>
          </p:cNvPr>
          <p:cNvPicPr>
            <a:picLocks noChangeAspect="1"/>
          </p:cNvPicPr>
          <p:nvPr/>
        </p:nvPicPr>
        <p:blipFill>
          <a:blip>
            <a:extLst>
              <a:ext uri="{96DAC541-7B7A-43D3-8B79-37D633B846F1}">
                <asvg:svgBlip xmlns:asvg="http://schemas.microsoft.com/office/drawing/2016/SVG/main" r:embed="rId10"/>
              </a:ext>
            </a:extLst>
          </a:blip>
          <a:stretch>
            <a:fillRect/>
          </a:stretch>
        </p:blipFill>
        <p:spPr>
          <a:xfrm>
            <a:off x="8273080" y="4986214"/>
            <a:ext cx="1737360" cy="1737360"/>
          </a:xfrm>
          <a:prstGeom prst="rect">
            <a:avLst/>
          </a:prstGeom>
        </p:spPr>
      </p:pic>
      <p:pic>
        <p:nvPicPr>
          <p:cNvPr id="35" name="Graphic 34" descr="Store with solid fill">
            <a:extLst>
              <a:ext uri="{FF2B5EF4-FFF2-40B4-BE49-F238E27FC236}">
                <a16:creationId xmlns:a16="http://schemas.microsoft.com/office/drawing/2014/main" id="{4A4C8FC4-AAE9-13BD-5809-0FC3F718F033}"/>
              </a:ext>
            </a:extLst>
          </p:cNvPr>
          <p:cNvPicPr>
            <a:picLocks noChangeAspect="1"/>
          </p:cNvPicPr>
          <p:nvPr/>
        </p:nvPicPr>
        <p:blipFill>
          <a:blip>
            <a:extLst>
              <a:ext uri="{96DAC541-7B7A-43D3-8B79-37D633B846F1}">
                <asvg:svgBlip xmlns:asvg="http://schemas.microsoft.com/office/drawing/2016/SVG/main" r:embed="rId11"/>
              </a:ext>
            </a:extLst>
          </a:blip>
          <a:stretch>
            <a:fillRect/>
          </a:stretch>
        </p:blipFill>
        <p:spPr>
          <a:xfrm>
            <a:off x="2105214" y="7383642"/>
            <a:ext cx="1737360" cy="1737360"/>
          </a:xfrm>
          <a:prstGeom prst="rect">
            <a:avLst/>
          </a:prstGeom>
        </p:spPr>
      </p:pic>
      <p:pic>
        <p:nvPicPr>
          <p:cNvPr id="37" name="Graphic 36" descr="Forest scene with solid fill">
            <a:extLst>
              <a:ext uri="{FF2B5EF4-FFF2-40B4-BE49-F238E27FC236}">
                <a16:creationId xmlns:a16="http://schemas.microsoft.com/office/drawing/2014/main" id="{3FBB2A05-7D6F-4B78-7CDF-5CD1A5431270}"/>
              </a:ext>
            </a:extLst>
          </p:cNvPr>
          <p:cNvPicPr>
            <a:picLocks noChangeAspect="1"/>
          </p:cNvPicPr>
          <p:nvPr/>
        </p:nvPicPr>
        <p:blipFill>
          <a:blip>
            <a:extLst>
              <a:ext uri="{96DAC541-7B7A-43D3-8B79-37D633B846F1}">
                <asvg:svgBlip xmlns:asvg="http://schemas.microsoft.com/office/drawing/2016/SVG/main" r:embed="rId12"/>
              </a:ext>
            </a:extLst>
          </a:blip>
          <a:stretch>
            <a:fillRect/>
          </a:stretch>
        </p:blipFill>
        <p:spPr>
          <a:xfrm>
            <a:off x="8430670" y="7234170"/>
            <a:ext cx="1737359" cy="2074640"/>
          </a:xfrm>
          <a:prstGeom prst="rect">
            <a:avLst/>
          </a:prstGeom>
        </p:spPr>
      </p:pic>
      <p:pic>
        <p:nvPicPr>
          <p:cNvPr id="39" name="Graphic 38" descr="Hike with solid fill">
            <a:extLst>
              <a:ext uri="{FF2B5EF4-FFF2-40B4-BE49-F238E27FC236}">
                <a16:creationId xmlns:a16="http://schemas.microsoft.com/office/drawing/2014/main" id="{A0F05AE5-5EFF-4357-A4F7-6EFEE87CDB13}"/>
              </a:ext>
            </a:extLst>
          </p:cNvPr>
          <p:cNvPicPr>
            <a:picLocks noChangeAspect="1"/>
          </p:cNvPicPr>
          <p:nvPr/>
        </p:nvPicPr>
        <p:blipFill>
          <a:blip>
            <a:extLst>
              <a:ext uri="{96DAC541-7B7A-43D3-8B79-37D633B846F1}">
                <asvg:svgBlip xmlns:asvg="http://schemas.microsoft.com/office/drawing/2016/SVG/main" r:embed="rId13"/>
              </a:ext>
            </a:extLst>
          </a:blip>
          <a:stretch>
            <a:fillRect/>
          </a:stretch>
        </p:blipFill>
        <p:spPr>
          <a:xfrm>
            <a:off x="5261499" y="7402810"/>
            <a:ext cx="1737360" cy="1737360"/>
          </a:xfrm>
          <a:prstGeom prst="rect">
            <a:avLst/>
          </a:prstGeom>
        </p:spPr>
      </p:pic>
      <p:pic>
        <p:nvPicPr>
          <p:cNvPr id="41" name="Graphic 40" descr="Construction worker female with solid fill">
            <a:extLst>
              <a:ext uri="{FF2B5EF4-FFF2-40B4-BE49-F238E27FC236}">
                <a16:creationId xmlns:a16="http://schemas.microsoft.com/office/drawing/2014/main" id="{25F0A092-0B96-5BD3-7FF2-90E57B38B403}"/>
              </a:ext>
            </a:extLst>
          </p:cNvPr>
          <p:cNvPicPr>
            <a:picLocks noChangeAspect="1"/>
          </p:cNvPicPr>
          <p:nvPr/>
        </p:nvPicPr>
        <p:blipFill>
          <a:blip>
            <a:extLst>
              <a:ext uri="{96DAC541-7B7A-43D3-8B79-37D633B846F1}">
                <asvg:svgBlip xmlns:asvg="http://schemas.microsoft.com/office/drawing/2016/SVG/main" r:embed="rId14"/>
              </a:ext>
            </a:extLst>
          </a:blip>
          <a:stretch>
            <a:fillRect/>
          </a:stretch>
        </p:blipFill>
        <p:spPr>
          <a:xfrm>
            <a:off x="9255878" y="2581305"/>
            <a:ext cx="1737360" cy="1737360"/>
          </a:xfrm>
          <a:prstGeom prst="rect">
            <a:avLst/>
          </a:prstGeom>
        </p:spPr>
      </p:pic>
      <p:sp>
        <p:nvSpPr>
          <p:cNvPr id="44" name="TextBox 43">
            <a:extLst>
              <a:ext uri="{FF2B5EF4-FFF2-40B4-BE49-F238E27FC236}">
                <a16:creationId xmlns:a16="http://schemas.microsoft.com/office/drawing/2014/main" id="{70009449-B8DA-E465-318A-ACCC3522150F}"/>
              </a:ext>
            </a:extLst>
          </p:cNvPr>
          <p:cNvSpPr txBox="1"/>
          <p:nvPr/>
        </p:nvSpPr>
        <p:spPr>
          <a:xfrm>
            <a:off x="7655558" y="4292298"/>
            <a:ext cx="3265638" cy="369332"/>
          </a:xfrm>
          <a:prstGeom prst="rect">
            <a:avLst/>
          </a:prstGeom>
          <a:noFill/>
        </p:spPr>
        <p:txBody>
          <a:bodyPr wrap="none" rtlCol="0">
            <a:spAutoFit/>
          </a:bodyPr>
          <a:lstStyle/>
          <a:p>
            <a:r>
              <a:rPr lang="en-US">
                <a:latin typeface="Montserrat" pitchFamily="2" charset="77"/>
              </a:rPr>
              <a:t>Diverse Job Opportunities </a:t>
            </a:r>
          </a:p>
        </p:txBody>
      </p:sp>
      <p:sp>
        <p:nvSpPr>
          <p:cNvPr id="45" name="TextBox 44">
            <a:extLst>
              <a:ext uri="{FF2B5EF4-FFF2-40B4-BE49-F238E27FC236}">
                <a16:creationId xmlns:a16="http://schemas.microsoft.com/office/drawing/2014/main" id="{06A41964-CBF1-E469-533F-458A6713E1ED}"/>
              </a:ext>
            </a:extLst>
          </p:cNvPr>
          <p:cNvSpPr txBox="1"/>
          <p:nvPr/>
        </p:nvSpPr>
        <p:spPr>
          <a:xfrm>
            <a:off x="1644518" y="6684624"/>
            <a:ext cx="2953053" cy="369332"/>
          </a:xfrm>
          <a:prstGeom prst="rect">
            <a:avLst/>
          </a:prstGeom>
          <a:noFill/>
        </p:spPr>
        <p:txBody>
          <a:bodyPr wrap="none" rtlCol="0">
            <a:spAutoFit/>
          </a:bodyPr>
          <a:lstStyle/>
          <a:p>
            <a:r>
              <a:rPr lang="en-US">
                <a:latin typeface="Montserrat" pitchFamily="2" charset="77"/>
              </a:rPr>
              <a:t>Growth in Local Schools</a:t>
            </a:r>
          </a:p>
        </p:txBody>
      </p:sp>
      <p:sp>
        <p:nvSpPr>
          <p:cNvPr id="46" name="TextBox 45">
            <a:extLst>
              <a:ext uri="{FF2B5EF4-FFF2-40B4-BE49-F238E27FC236}">
                <a16:creationId xmlns:a16="http://schemas.microsoft.com/office/drawing/2014/main" id="{1B46D161-5560-12AF-4D55-6FD37CD63CA7}"/>
              </a:ext>
            </a:extLst>
          </p:cNvPr>
          <p:cNvSpPr txBox="1"/>
          <p:nvPr/>
        </p:nvSpPr>
        <p:spPr>
          <a:xfrm>
            <a:off x="4690522" y="6711685"/>
            <a:ext cx="2879314" cy="369332"/>
          </a:xfrm>
          <a:prstGeom prst="rect">
            <a:avLst/>
          </a:prstGeom>
          <a:noFill/>
        </p:spPr>
        <p:txBody>
          <a:bodyPr wrap="none" rtlCol="0">
            <a:spAutoFit/>
          </a:bodyPr>
          <a:lstStyle/>
          <a:p>
            <a:r>
              <a:rPr lang="en-US">
                <a:latin typeface="Montserrat" pitchFamily="2" charset="77"/>
              </a:rPr>
              <a:t>Retention of Graduates</a:t>
            </a:r>
          </a:p>
        </p:txBody>
      </p:sp>
      <p:sp>
        <p:nvSpPr>
          <p:cNvPr id="47" name="TextBox 46">
            <a:extLst>
              <a:ext uri="{FF2B5EF4-FFF2-40B4-BE49-F238E27FC236}">
                <a16:creationId xmlns:a16="http://schemas.microsoft.com/office/drawing/2014/main" id="{187E284A-D7BC-4FFE-027B-C3A2C2058DBB}"/>
              </a:ext>
            </a:extLst>
          </p:cNvPr>
          <p:cNvSpPr txBox="1"/>
          <p:nvPr/>
        </p:nvSpPr>
        <p:spPr>
          <a:xfrm>
            <a:off x="7815659" y="6726151"/>
            <a:ext cx="2723823" cy="369332"/>
          </a:xfrm>
          <a:prstGeom prst="rect">
            <a:avLst/>
          </a:prstGeom>
          <a:noFill/>
        </p:spPr>
        <p:txBody>
          <a:bodyPr wrap="none" rtlCol="0">
            <a:spAutoFit/>
          </a:bodyPr>
          <a:lstStyle/>
          <a:p>
            <a:r>
              <a:rPr lang="en-US">
                <a:latin typeface="Montserrat" pitchFamily="2" charset="77"/>
              </a:rPr>
              <a:t>New Housing Choices</a:t>
            </a:r>
          </a:p>
        </p:txBody>
      </p:sp>
      <p:sp>
        <p:nvSpPr>
          <p:cNvPr id="48" name="TextBox 47">
            <a:extLst>
              <a:ext uri="{FF2B5EF4-FFF2-40B4-BE49-F238E27FC236}">
                <a16:creationId xmlns:a16="http://schemas.microsoft.com/office/drawing/2014/main" id="{61DB199C-97E4-5379-84C3-770240CEEF5E}"/>
              </a:ext>
            </a:extLst>
          </p:cNvPr>
          <p:cNvSpPr txBox="1"/>
          <p:nvPr/>
        </p:nvSpPr>
        <p:spPr>
          <a:xfrm>
            <a:off x="1471393" y="9206718"/>
            <a:ext cx="3575018" cy="646331"/>
          </a:xfrm>
          <a:prstGeom prst="rect">
            <a:avLst/>
          </a:prstGeom>
          <a:noFill/>
        </p:spPr>
        <p:txBody>
          <a:bodyPr wrap="none" rtlCol="0">
            <a:spAutoFit/>
          </a:bodyPr>
          <a:lstStyle/>
          <a:p>
            <a:r>
              <a:rPr lang="en-US">
                <a:latin typeface="Montserrat" pitchFamily="2" charset="77"/>
              </a:rPr>
              <a:t>Support for Small Business &amp; </a:t>
            </a:r>
          </a:p>
          <a:p>
            <a:r>
              <a:rPr lang="en-US">
                <a:latin typeface="Montserrat" pitchFamily="2" charset="77"/>
              </a:rPr>
              <a:t>Non-Profit Organizations</a:t>
            </a:r>
          </a:p>
        </p:txBody>
      </p:sp>
      <p:sp>
        <p:nvSpPr>
          <p:cNvPr id="51" name="TextBox 50">
            <a:extLst>
              <a:ext uri="{FF2B5EF4-FFF2-40B4-BE49-F238E27FC236}">
                <a16:creationId xmlns:a16="http://schemas.microsoft.com/office/drawing/2014/main" id="{86B452D0-AF16-4E63-A72F-35D36A92F381}"/>
              </a:ext>
            </a:extLst>
          </p:cNvPr>
          <p:cNvSpPr txBox="1"/>
          <p:nvPr/>
        </p:nvSpPr>
        <p:spPr>
          <a:xfrm>
            <a:off x="5120492" y="9220662"/>
            <a:ext cx="2948243" cy="646331"/>
          </a:xfrm>
          <a:prstGeom prst="rect">
            <a:avLst/>
          </a:prstGeom>
          <a:noFill/>
        </p:spPr>
        <p:txBody>
          <a:bodyPr wrap="none" rtlCol="0">
            <a:spAutoFit/>
          </a:bodyPr>
          <a:lstStyle/>
          <a:p>
            <a:r>
              <a:rPr lang="en-US">
                <a:latin typeface="Montserrat" pitchFamily="2" charset="77"/>
              </a:rPr>
              <a:t>Enhanced Recreational </a:t>
            </a:r>
          </a:p>
          <a:p>
            <a:r>
              <a:rPr lang="en-US">
                <a:latin typeface="Montserrat" pitchFamily="2" charset="77"/>
              </a:rPr>
              <a:t>Opportunities </a:t>
            </a:r>
          </a:p>
        </p:txBody>
      </p:sp>
      <p:sp>
        <p:nvSpPr>
          <p:cNvPr id="52" name="TextBox 51">
            <a:extLst>
              <a:ext uri="{FF2B5EF4-FFF2-40B4-BE49-F238E27FC236}">
                <a16:creationId xmlns:a16="http://schemas.microsoft.com/office/drawing/2014/main" id="{BA18342A-6EE9-A8BD-CAA0-DA8D9F268DB8}"/>
              </a:ext>
            </a:extLst>
          </p:cNvPr>
          <p:cNvSpPr txBox="1"/>
          <p:nvPr/>
        </p:nvSpPr>
        <p:spPr>
          <a:xfrm>
            <a:off x="8169894" y="9246058"/>
            <a:ext cx="2781531" cy="369332"/>
          </a:xfrm>
          <a:prstGeom prst="rect">
            <a:avLst/>
          </a:prstGeom>
          <a:noFill/>
        </p:spPr>
        <p:txBody>
          <a:bodyPr wrap="none" rtlCol="0">
            <a:spAutoFit/>
          </a:bodyPr>
          <a:lstStyle/>
          <a:p>
            <a:r>
              <a:rPr lang="en-US">
                <a:latin typeface="Montserrat" pitchFamily="2" charset="77"/>
              </a:rPr>
              <a:t>Sustainable Practices  </a:t>
            </a:r>
          </a:p>
        </p:txBody>
      </p:sp>
      <p:sp>
        <p:nvSpPr>
          <p:cNvPr id="2" name="TextBox 1">
            <a:extLst>
              <a:ext uri="{FF2B5EF4-FFF2-40B4-BE49-F238E27FC236}">
                <a16:creationId xmlns:a16="http://schemas.microsoft.com/office/drawing/2014/main" id="{BEBA16C6-1107-E158-8199-7439EC08C426}"/>
              </a:ext>
            </a:extLst>
          </p:cNvPr>
          <p:cNvSpPr txBox="1"/>
          <p:nvPr/>
        </p:nvSpPr>
        <p:spPr>
          <a:xfrm>
            <a:off x="1774530" y="4292298"/>
            <a:ext cx="2129109" cy="646331"/>
          </a:xfrm>
          <a:prstGeom prst="rect">
            <a:avLst/>
          </a:prstGeom>
          <a:noFill/>
        </p:spPr>
        <p:txBody>
          <a:bodyPr wrap="none" rtlCol="0">
            <a:spAutoFit/>
          </a:bodyPr>
          <a:lstStyle/>
          <a:p>
            <a:pPr algn="ctr"/>
            <a:r>
              <a:rPr lang="en-US">
                <a:latin typeface="Montserrat" pitchFamily="2" charset="77"/>
              </a:rPr>
              <a:t>Income &amp; </a:t>
            </a:r>
          </a:p>
          <a:p>
            <a:pPr algn="ctr"/>
            <a:r>
              <a:rPr lang="en-US">
                <a:latin typeface="Montserrat" pitchFamily="2" charset="77"/>
              </a:rPr>
              <a:t>Tax Base Growth</a:t>
            </a:r>
          </a:p>
        </p:txBody>
      </p:sp>
      <p:sp>
        <p:nvSpPr>
          <p:cNvPr id="9" name="TextBox 8">
            <a:extLst>
              <a:ext uri="{FF2B5EF4-FFF2-40B4-BE49-F238E27FC236}">
                <a16:creationId xmlns:a16="http://schemas.microsoft.com/office/drawing/2014/main" id="{367941AC-E116-7DAA-D7B9-84162C89242A}"/>
              </a:ext>
            </a:extLst>
          </p:cNvPr>
          <p:cNvSpPr txBox="1"/>
          <p:nvPr/>
        </p:nvSpPr>
        <p:spPr>
          <a:xfrm>
            <a:off x="4555700" y="4327337"/>
            <a:ext cx="2754280" cy="369332"/>
          </a:xfrm>
          <a:prstGeom prst="rect">
            <a:avLst/>
          </a:prstGeom>
          <a:noFill/>
        </p:spPr>
        <p:txBody>
          <a:bodyPr wrap="none" rtlCol="0">
            <a:spAutoFit/>
          </a:bodyPr>
          <a:lstStyle/>
          <a:p>
            <a:r>
              <a:rPr lang="en-US">
                <a:latin typeface="Montserrat" pitchFamily="2" charset="77"/>
              </a:rPr>
              <a:t>Reverse Outmigration</a:t>
            </a:r>
          </a:p>
        </p:txBody>
      </p:sp>
    </p:spTree>
    <p:extLst>
      <p:ext uri="{BB962C8B-B14F-4D97-AF65-F5344CB8AC3E}">
        <p14:creationId xmlns:p14="http://schemas.microsoft.com/office/powerpoint/2010/main" val="2880413965"/>
      </p:ext>
    </p:extLst>
  </p:cSld>
  <p:clrMapOvr>
    <a:masterClrMapping/>
  </p:clrMapOvr>
  <p:extLst>
    <p:ext uri="{6950BFC3-D8DA-4A85-94F7-54DA5524770B}">
      <p188:commentRel xmlns:p188="http://schemas.microsoft.com/office/powerpoint/2018/8/main" r:id="rId3"/>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3"/>
            <a:stretch>
              <a:fillRect t="-38888" b="-38888"/>
            </a:stretch>
          </a:blipFill>
        </p:spPr>
        <p:txBody>
          <a:bodyPr/>
          <a:lstStyle/>
          <a:p>
            <a:endParaRPr lang="en-US"/>
          </a:p>
        </p:txBody>
      </p:sp>
      <p:grpSp>
        <p:nvGrpSpPr>
          <p:cNvPr id="3" name="Group 3"/>
          <p:cNvGrpSpPr/>
          <p:nvPr/>
        </p:nvGrpSpPr>
        <p:grpSpPr>
          <a:xfrm rot="826432">
            <a:off x="-1297619" y="-1507165"/>
            <a:ext cx="3735342" cy="12721846"/>
            <a:chOff x="0" y="0"/>
            <a:chExt cx="5537802" cy="3379601"/>
          </a:xfrm>
        </p:grpSpPr>
        <p:sp>
          <p:nvSpPr>
            <p:cNvPr id="4" name="Freeform 4"/>
            <p:cNvSpPr/>
            <p:nvPr/>
          </p:nvSpPr>
          <p:spPr>
            <a:xfrm>
              <a:off x="0" y="0"/>
              <a:ext cx="5537802" cy="3379601"/>
            </a:xfrm>
            <a:custGeom>
              <a:avLst/>
              <a:gdLst/>
              <a:ahLst/>
              <a:cxnLst/>
              <a:rect l="l" t="t" r="r" b="b"/>
              <a:pathLst>
                <a:path w="5537802" h="3379601">
                  <a:moveTo>
                    <a:pt x="0" y="0"/>
                  </a:moveTo>
                  <a:lnTo>
                    <a:pt x="5537802" y="0"/>
                  </a:lnTo>
                  <a:lnTo>
                    <a:pt x="5537802" y="3379601"/>
                  </a:lnTo>
                  <a:lnTo>
                    <a:pt x="0" y="3379601"/>
                  </a:lnTo>
                  <a:close/>
                </a:path>
              </a:pathLst>
            </a:custGeom>
            <a:solidFill>
              <a:srgbClr val="397D5A"/>
            </a:solidFill>
          </p:spPr>
          <p:txBody>
            <a:bodyPr/>
            <a:lstStyle/>
            <a:p>
              <a:endParaRPr lang="en-US"/>
            </a:p>
          </p:txBody>
        </p:sp>
        <p:sp>
          <p:nvSpPr>
            <p:cNvPr id="5" name="TextBox 5"/>
            <p:cNvSpPr txBox="1"/>
            <p:nvPr/>
          </p:nvSpPr>
          <p:spPr>
            <a:xfrm>
              <a:off x="0" y="-19050"/>
              <a:ext cx="5537802" cy="3398651"/>
            </a:xfrm>
            <a:prstGeom prst="rect">
              <a:avLst/>
            </a:prstGeom>
          </p:spPr>
          <p:txBody>
            <a:bodyPr lIns="50800" tIns="50800" rIns="50800" bIns="50800" rtlCol="0" anchor="ctr"/>
            <a:lstStyle/>
            <a:p>
              <a:pPr algn="ctr">
                <a:lnSpc>
                  <a:spcPts val="2859"/>
                </a:lnSpc>
              </a:pPr>
              <a:endParaRPr/>
            </a:p>
          </p:txBody>
        </p:sp>
      </p:grpSp>
      <p:grpSp>
        <p:nvGrpSpPr>
          <p:cNvPr id="6" name="Group 6"/>
          <p:cNvGrpSpPr/>
          <p:nvPr/>
        </p:nvGrpSpPr>
        <p:grpSpPr>
          <a:xfrm rot="773821">
            <a:off x="3741572" y="-4834013"/>
            <a:ext cx="313833" cy="8482349"/>
            <a:chOff x="0" y="0"/>
            <a:chExt cx="82656" cy="2234034"/>
          </a:xfrm>
        </p:grpSpPr>
        <p:sp>
          <p:nvSpPr>
            <p:cNvPr id="7" name="Freeform 7"/>
            <p:cNvSpPr/>
            <p:nvPr/>
          </p:nvSpPr>
          <p:spPr>
            <a:xfrm>
              <a:off x="0" y="0"/>
              <a:ext cx="82656" cy="2234034"/>
            </a:xfrm>
            <a:custGeom>
              <a:avLst/>
              <a:gdLst/>
              <a:ahLst/>
              <a:cxnLst/>
              <a:rect l="l" t="t" r="r" b="b"/>
              <a:pathLst>
                <a:path w="82656" h="2234034">
                  <a:moveTo>
                    <a:pt x="0" y="0"/>
                  </a:moveTo>
                  <a:lnTo>
                    <a:pt x="82656" y="0"/>
                  </a:lnTo>
                  <a:lnTo>
                    <a:pt x="82656" y="2234034"/>
                  </a:lnTo>
                  <a:lnTo>
                    <a:pt x="0" y="2234034"/>
                  </a:lnTo>
                  <a:close/>
                </a:path>
              </a:pathLst>
            </a:custGeom>
            <a:solidFill>
              <a:srgbClr val="5CB465"/>
            </a:solidFill>
          </p:spPr>
          <p:txBody>
            <a:bodyPr/>
            <a:lstStyle/>
            <a:p>
              <a:endParaRPr lang="en-US"/>
            </a:p>
          </p:txBody>
        </p:sp>
        <p:sp>
          <p:nvSpPr>
            <p:cNvPr id="8" name="TextBox 8"/>
            <p:cNvSpPr txBox="1"/>
            <p:nvPr/>
          </p:nvSpPr>
          <p:spPr>
            <a:xfrm>
              <a:off x="0" y="-19050"/>
              <a:ext cx="82656" cy="2253084"/>
            </a:xfrm>
            <a:prstGeom prst="rect">
              <a:avLst/>
            </a:prstGeom>
          </p:spPr>
          <p:txBody>
            <a:bodyPr lIns="50800" tIns="50800" rIns="50800" bIns="50800" rtlCol="0" anchor="ctr"/>
            <a:lstStyle/>
            <a:p>
              <a:pPr algn="ctr">
                <a:lnSpc>
                  <a:spcPts val="2859"/>
                </a:lnSpc>
              </a:pPr>
              <a:endParaRPr/>
            </a:p>
          </p:txBody>
        </p:sp>
      </p:grpSp>
      <p:sp>
        <p:nvSpPr>
          <p:cNvPr id="9" name="TextBox 9"/>
          <p:cNvSpPr txBox="1"/>
          <p:nvPr/>
        </p:nvSpPr>
        <p:spPr>
          <a:xfrm>
            <a:off x="3898489" y="171450"/>
            <a:ext cx="13593093" cy="1672894"/>
          </a:xfrm>
          <a:prstGeom prst="rect">
            <a:avLst/>
          </a:prstGeom>
        </p:spPr>
        <p:txBody>
          <a:bodyPr lIns="0" tIns="0" rIns="0" bIns="0" rtlCol="0" anchor="t">
            <a:spAutoFit/>
          </a:bodyPr>
          <a:lstStyle/>
          <a:p>
            <a:pPr marL="0" lvl="0" indent="0" algn="ctr">
              <a:lnSpc>
                <a:spcPts val="6900"/>
              </a:lnSpc>
              <a:spcBef>
                <a:spcPct val="0"/>
              </a:spcBef>
            </a:pPr>
            <a:r>
              <a:rPr lang="en-US" sz="5000" spc="175" dirty="0">
                <a:solidFill>
                  <a:srgbClr val="005543"/>
                </a:solidFill>
                <a:latin typeface="Montserrat Classic Bold"/>
              </a:rPr>
              <a:t>GEIS Review and Providing Public Comment</a:t>
            </a:r>
          </a:p>
        </p:txBody>
      </p:sp>
      <p:sp>
        <p:nvSpPr>
          <p:cNvPr id="11" name="TextBox 10">
            <a:extLst>
              <a:ext uri="{FF2B5EF4-FFF2-40B4-BE49-F238E27FC236}">
                <a16:creationId xmlns:a16="http://schemas.microsoft.com/office/drawing/2014/main" id="{0ED806D4-FBF3-5A40-3E9A-4414F975AED4}"/>
              </a:ext>
            </a:extLst>
          </p:cNvPr>
          <p:cNvSpPr txBox="1"/>
          <p:nvPr/>
        </p:nvSpPr>
        <p:spPr>
          <a:xfrm>
            <a:off x="3497077" y="1913992"/>
            <a:ext cx="14790923" cy="7760266"/>
          </a:xfrm>
          <a:prstGeom prst="rect">
            <a:avLst/>
          </a:prstGeom>
        </p:spPr>
        <p:txBody>
          <a:bodyPr wrap="square" lIns="0" tIns="0" rIns="0" bIns="0" rtlCol="0" anchor="t">
            <a:spAutoFit/>
          </a:bodyPr>
          <a:lstStyle/>
          <a:p>
            <a:pPr marL="796925" lvl="1" indent="-398145" algn="l">
              <a:lnSpc>
                <a:spcPct val="118000"/>
              </a:lnSpc>
              <a:spcAft>
                <a:spcPts val="1200"/>
              </a:spcAft>
              <a:buFont typeface="Arial"/>
              <a:buChar char="•"/>
            </a:pPr>
            <a:r>
              <a:rPr lang="en-US" sz="2400" spc="361" dirty="0">
                <a:solidFill>
                  <a:srgbClr val="000000"/>
                </a:solidFill>
                <a:latin typeface="Montserrat"/>
              </a:rPr>
              <a:t>Locate the DGEIS at:</a:t>
            </a:r>
            <a:endParaRPr lang="en-US" sz="2400" spc="361" dirty="0">
              <a:solidFill>
                <a:srgbClr val="000000"/>
              </a:solidFill>
              <a:latin typeface="Montserrat"/>
              <a:hlinkClick r:id="rId4"/>
            </a:endParaRPr>
          </a:p>
          <a:p>
            <a:pPr marL="1254125" lvl="2" indent="-398145">
              <a:lnSpc>
                <a:spcPct val="118000"/>
              </a:lnSpc>
              <a:spcAft>
                <a:spcPts val="1200"/>
              </a:spcAft>
              <a:buFont typeface="Arial"/>
              <a:buChar char="•"/>
            </a:pPr>
            <a:r>
              <a:rPr lang="en-US" sz="2400" spc="361" dirty="0">
                <a:solidFill>
                  <a:srgbClr val="000000"/>
                </a:solidFill>
                <a:latin typeface="Montserrat"/>
              </a:rPr>
              <a:t>Tech Park website: </a:t>
            </a:r>
            <a:r>
              <a:rPr lang="en-US" sz="2400" spc="361" dirty="0">
                <a:solidFill>
                  <a:srgbClr val="000000"/>
                </a:solidFill>
                <a:latin typeface="Montserrat"/>
                <a:hlinkClick r:id="rId4"/>
              </a:rPr>
              <a:t>www.broometechpark.com</a:t>
            </a:r>
            <a:endParaRPr lang="en-US" sz="2400" spc="361" dirty="0">
              <a:solidFill>
                <a:srgbClr val="000000"/>
              </a:solidFill>
              <a:latin typeface="Montserrat"/>
            </a:endParaRPr>
          </a:p>
          <a:p>
            <a:pPr marL="1254125" lvl="2" indent="-398145">
              <a:lnSpc>
                <a:spcPct val="118000"/>
              </a:lnSpc>
              <a:spcAft>
                <a:spcPts val="1200"/>
              </a:spcAft>
              <a:buFont typeface="Arial"/>
              <a:buChar char="•"/>
            </a:pPr>
            <a:r>
              <a:rPr lang="en-US" sz="2400" spc="361" dirty="0">
                <a:solidFill>
                  <a:srgbClr val="000000"/>
                </a:solidFill>
                <a:latin typeface="Montserrat"/>
              </a:rPr>
              <a:t>Agency website: </a:t>
            </a:r>
            <a:r>
              <a:rPr lang="en-US" sz="2400" spc="361" dirty="0">
                <a:solidFill>
                  <a:srgbClr val="000000"/>
                </a:solidFill>
                <a:latin typeface="Montserrat"/>
                <a:hlinkClick r:id="rId5"/>
              </a:rPr>
              <a:t>www.theagency-ny.com</a:t>
            </a:r>
            <a:endParaRPr lang="en-US" sz="2400" spc="361" dirty="0">
              <a:solidFill>
                <a:srgbClr val="000000"/>
              </a:solidFill>
              <a:latin typeface="Montserrat"/>
            </a:endParaRPr>
          </a:p>
          <a:p>
            <a:pPr marL="1254125" lvl="2" indent="-398145">
              <a:lnSpc>
                <a:spcPct val="118000"/>
              </a:lnSpc>
              <a:spcAft>
                <a:spcPts val="1200"/>
              </a:spcAft>
              <a:buFont typeface="Arial"/>
              <a:buChar char="•"/>
            </a:pPr>
            <a:r>
              <a:rPr lang="en-US" sz="2400" spc="361" dirty="0">
                <a:solidFill>
                  <a:srgbClr val="000000"/>
                </a:solidFill>
                <a:latin typeface="Montserrat"/>
              </a:rPr>
              <a:t>Hard copies: </a:t>
            </a:r>
          </a:p>
          <a:p>
            <a:pPr marL="1711325" lvl="3" indent="-398145">
              <a:lnSpc>
                <a:spcPct val="118000"/>
              </a:lnSpc>
              <a:spcAft>
                <a:spcPts val="1200"/>
              </a:spcAft>
              <a:buFont typeface="Arial"/>
              <a:buChar char="•"/>
            </a:pPr>
            <a:r>
              <a:rPr lang="en-US" sz="2400" spc="361" dirty="0">
                <a:solidFill>
                  <a:srgbClr val="000000"/>
                </a:solidFill>
                <a:latin typeface="Montserrat"/>
              </a:rPr>
              <a:t>Your Home Public Library, Village of Johnson City</a:t>
            </a:r>
          </a:p>
          <a:p>
            <a:pPr marL="1711325" lvl="3" indent="-398145">
              <a:lnSpc>
                <a:spcPct val="118000"/>
              </a:lnSpc>
              <a:spcAft>
                <a:spcPts val="1200"/>
              </a:spcAft>
              <a:buFont typeface="Arial"/>
              <a:buChar char="•"/>
            </a:pPr>
            <a:r>
              <a:rPr lang="en-US" sz="2400" spc="361" dirty="0">
                <a:solidFill>
                  <a:srgbClr val="000000"/>
                </a:solidFill>
                <a:latin typeface="Montserrat"/>
              </a:rPr>
              <a:t>George F. Johnson Memorial Library, Village of Endicott</a:t>
            </a:r>
          </a:p>
          <a:p>
            <a:pPr marL="796925" lvl="1" indent="-398145" algn="l">
              <a:lnSpc>
                <a:spcPct val="118000"/>
              </a:lnSpc>
              <a:spcAft>
                <a:spcPts val="1200"/>
              </a:spcAft>
              <a:buFont typeface="Arial"/>
              <a:buChar char="•"/>
            </a:pPr>
            <a:r>
              <a:rPr lang="en-US" sz="2400" spc="361" dirty="0">
                <a:solidFill>
                  <a:srgbClr val="000000"/>
                </a:solidFill>
                <a:latin typeface="Montserrat"/>
              </a:rPr>
              <a:t>Comments:</a:t>
            </a:r>
          </a:p>
          <a:p>
            <a:pPr marL="1254125" lvl="2" indent="-398145">
              <a:lnSpc>
                <a:spcPct val="118000"/>
              </a:lnSpc>
              <a:spcAft>
                <a:spcPts val="1200"/>
              </a:spcAft>
              <a:buFont typeface="Arial"/>
              <a:buChar char="•"/>
            </a:pPr>
            <a:r>
              <a:rPr lang="en-US" sz="2400" spc="361" dirty="0">
                <a:solidFill>
                  <a:srgbClr val="000000"/>
                </a:solidFill>
                <a:latin typeface="Montserrat"/>
              </a:rPr>
              <a:t>Written comments to The Agency Broome IDA/LDC, 5 South College Drive, Binghamton, NY 13905 with ‘</a:t>
            </a:r>
            <a:r>
              <a:rPr lang="en-US" sz="2400" u="sng" spc="361" dirty="0">
                <a:solidFill>
                  <a:srgbClr val="000000"/>
                </a:solidFill>
                <a:latin typeface="Montserrat"/>
              </a:rPr>
              <a:t>Attention: DGEIS Comments</a:t>
            </a:r>
            <a:r>
              <a:rPr lang="en-US" sz="2400" spc="361" dirty="0">
                <a:solidFill>
                  <a:srgbClr val="000000"/>
                </a:solidFill>
                <a:latin typeface="Montserrat"/>
              </a:rPr>
              <a:t>’ in the address block</a:t>
            </a:r>
            <a:endParaRPr lang="en-US" sz="2400" spc="361" dirty="0">
              <a:solidFill>
                <a:srgbClr val="000000"/>
              </a:solidFill>
              <a:highlight>
                <a:srgbClr val="FFFF00"/>
              </a:highlight>
              <a:latin typeface="Montserrat"/>
            </a:endParaRPr>
          </a:p>
          <a:p>
            <a:pPr marL="1254125" lvl="2" indent="-398145">
              <a:lnSpc>
                <a:spcPct val="118000"/>
              </a:lnSpc>
              <a:spcAft>
                <a:spcPts val="1200"/>
              </a:spcAft>
              <a:buFont typeface="Arial"/>
              <a:buChar char="•"/>
            </a:pPr>
            <a:r>
              <a:rPr lang="en-US" sz="2400" spc="361" dirty="0">
                <a:solidFill>
                  <a:srgbClr val="000000"/>
                </a:solidFill>
                <a:latin typeface="Montserrat"/>
              </a:rPr>
              <a:t>Electronically at </a:t>
            </a:r>
            <a:r>
              <a:rPr lang="en-US" sz="2400" spc="361" dirty="0">
                <a:solidFill>
                  <a:srgbClr val="000000"/>
                </a:solidFill>
                <a:latin typeface="Montserrat"/>
                <a:hlinkClick r:id="rId6"/>
              </a:rPr>
              <a:t>techpark@theagency-ny.com</a:t>
            </a:r>
            <a:endParaRPr lang="en-US" sz="2400" spc="361" dirty="0">
              <a:solidFill>
                <a:srgbClr val="000000"/>
              </a:solidFill>
              <a:latin typeface="Montserrat"/>
            </a:endParaRPr>
          </a:p>
          <a:p>
            <a:pPr marL="1254125" lvl="2" indent="-398145">
              <a:lnSpc>
                <a:spcPct val="118000"/>
              </a:lnSpc>
              <a:spcAft>
                <a:spcPts val="1200"/>
              </a:spcAft>
              <a:buFont typeface="Arial"/>
              <a:buChar char="•"/>
            </a:pPr>
            <a:r>
              <a:rPr lang="en-US" sz="2400" spc="361" dirty="0">
                <a:solidFill>
                  <a:srgbClr val="000000"/>
                </a:solidFill>
                <a:latin typeface="Montserrat"/>
              </a:rPr>
              <a:t>Close of public comment </a:t>
            </a:r>
            <a:r>
              <a:rPr lang="en-US" sz="2400" strike="sngStrike" spc="361" dirty="0">
                <a:solidFill>
                  <a:srgbClr val="000000"/>
                </a:solidFill>
                <a:latin typeface="Montserrat"/>
              </a:rPr>
              <a:t>April 26, 2026 </a:t>
            </a:r>
          </a:p>
          <a:p>
            <a:pPr marL="796925" lvl="1" indent="-398145" algn="l">
              <a:lnSpc>
                <a:spcPct val="118000"/>
              </a:lnSpc>
              <a:spcAft>
                <a:spcPts val="1200"/>
              </a:spcAft>
              <a:buFont typeface="Arial"/>
              <a:buChar char="•"/>
            </a:pPr>
            <a:r>
              <a:rPr lang="en-US" sz="2400" spc="361" dirty="0">
                <a:solidFill>
                  <a:srgbClr val="000000"/>
                </a:solidFill>
                <a:latin typeface="Montserrat"/>
              </a:rPr>
              <a:t>Public Hearing: </a:t>
            </a:r>
          </a:p>
          <a:p>
            <a:pPr marL="1254125" lvl="2" indent="-398145">
              <a:lnSpc>
                <a:spcPct val="118000"/>
              </a:lnSpc>
              <a:spcAft>
                <a:spcPts val="1200"/>
              </a:spcAft>
              <a:buFont typeface="Arial"/>
              <a:buChar char="•"/>
            </a:pPr>
            <a:r>
              <a:rPr lang="en-US" sz="2400" spc="361" dirty="0">
                <a:solidFill>
                  <a:srgbClr val="000000"/>
                </a:solidFill>
                <a:latin typeface="Montserrat"/>
              </a:rPr>
              <a:t>6:00pm, </a:t>
            </a:r>
            <a:r>
              <a:rPr lang="en-US" sz="2400" strike="sngStrike" spc="361" dirty="0">
                <a:solidFill>
                  <a:srgbClr val="000000"/>
                </a:solidFill>
                <a:latin typeface="Montserrat"/>
              </a:rPr>
              <a:t>April 16, 2026 </a:t>
            </a:r>
            <a:r>
              <a:rPr lang="en-US" sz="2400" spc="361" dirty="0">
                <a:solidFill>
                  <a:srgbClr val="000000"/>
                </a:solidFill>
                <a:latin typeface="Montserrat"/>
                <a:sym typeface="Wingdings" panose="05000000000000000000" pitchFamily="2" charset="2"/>
              </a:rPr>
              <a:t> </a:t>
            </a:r>
            <a:r>
              <a:rPr lang="en-US" sz="2400" spc="361" dirty="0">
                <a:solidFill>
                  <a:srgbClr val="000000"/>
                </a:solidFill>
                <a:latin typeface="Montserrat"/>
              </a:rPr>
              <a:t>Johnson City High School Auditorium</a:t>
            </a:r>
          </a:p>
        </p:txBody>
      </p:sp>
      <p:sp>
        <p:nvSpPr>
          <p:cNvPr id="10" name="TextBox 9">
            <a:extLst>
              <a:ext uri="{FF2B5EF4-FFF2-40B4-BE49-F238E27FC236}">
                <a16:creationId xmlns:a16="http://schemas.microsoft.com/office/drawing/2014/main" id="{1A9ED071-46F1-DCE4-FC10-CC851C01C26F}"/>
              </a:ext>
            </a:extLst>
          </p:cNvPr>
          <p:cNvSpPr txBox="1"/>
          <p:nvPr/>
        </p:nvSpPr>
        <p:spPr>
          <a:xfrm>
            <a:off x="4596663" y="9660004"/>
            <a:ext cx="12138308" cy="461665"/>
          </a:xfrm>
          <a:prstGeom prst="rect">
            <a:avLst/>
          </a:prstGeom>
          <a:noFill/>
        </p:spPr>
        <p:txBody>
          <a:bodyPr wrap="square" rtlCol="0">
            <a:spAutoFit/>
          </a:bodyPr>
          <a:lstStyle/>
          <a:p>
            <a:r>
              <a:rPr lang="en-US" sz="2400" spc="361" dirty="0">
                <a:solidFill>
                  <a:srgbClr val="FF0000"/>
                </a:solidFill>
                <a:latin typeface="Montserrat"/>
              </a:rPr>
              <a:t>Date changed to April 23 due to scheduling constraints. 	</a:t>
            </a:r>
            <a:endParaRPr lang="en-US" sz="2400" dirty="0"/>
          </a:p>
        </p:txBody>
      </p:sp>
      <p:sp>
        <p:nvSpPr>
          <p:cNvPr id="12" name="TextBox 11">
            <a:extLst>
              <a:ext uri="{FF2B5EF4-FFF2-40B4-BE49-F238E27FC236}">
                <a16:creationId xmlns:a16="http://schemas.microsoft.com/office/drawing/2014/main" id="{F1CA0FF2-1F31-ECF5-6988-C48C5D33D3E3}"/>
              </a:ext>
            </a:extLst>
          </p:cNvPr>
          <p:cNvSpPr txBox="1"/>
          <p:nvPr/>
        </p:nvSpPr>
        <p:spPr>
          <a:xfrm>
            <a:off x="9645609" y="8470569"/>
            <a:ext cx="5145314" cy="830997"/>
          </a:xfrm>
          <a:prstGeom prst="rect">
            <a:avLst/>
          </a:prstGeom>
          <a:noFill/>
        </p:spPr>
        <p:txBody>
          <a:bodyPr wrap="square" rtlCol="0">
            <a:spAutoFit/>
          </a:bodyPr>
          <a:lstStyle/>
          <a:p>
            <a:r>
              <a:rPr lang="en-US" sz="2400" spc="361" dirty="0">
                <a:solidFill>
                  <a:srgbClr val="FF0000"/>
                </a:solidFill>
                <a:latin typeface="Montserrat"/>
              </a:rPr>
              <a:t>Date extended to May 8. 	</a:t>
            </a:r>
            <a:endParaRPr lang="en-US" sz="240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3"/>
            <a:stretch>
              <a:fillRect t="-38888" b="-38888"/>
            </a:stretch>
          </a:blipFill>
        </p:spPr>
        <p:txBody>
          <a:bodyPr/>
          <a:lstStyle/>
          <a:p>
            <a:endParaRPr lang="en-US"/>
          </a:p>
        </p:txBody>
      </p:sp>
      <p:sp>
        <p:nvSpPr>
          <p:cNvPr id="3" name="TextBox 3"/>
          <p:cNvSpPr txBox="1"/>
          <p:nvPr/>
        </p:nvSpPr>
        <p:spPr>
          <a:xfrm>
            <a:off x="2798902" y="411874"/>
            <a:ext cx="7870931" cy="3613786"/>
          </a:xfrm>
          <a:prstGeom prst="rect">
            <a:avLst/>
          </a:prstGeom>
        </p:spPr>
        <p:txBody>
          <a:bodyPr lIns="0" tIns="0" rIns="0" bIns="0" rtlCol="0" anchor="t">
            <a:spAutoFit/>
          </a:bodyPr>
          <a:lstStyle/>
          <a:p>
            <a:pPr marL="0" lvl="0" indent="0" algn="ctr">
              <a:lnSpc>
                <a:spcPts val="13020"/>
              </a:lnSpc>
            </a:pPr>
            <a:r>
              <a:rPr lang="en-US" sz="14000" spc="1512">
                <a:solidFill>
                  <a:srgbClr val="005543"/>
                </a:solidFill>
                <a:latin typeface="Codec Pro ExtraBold"/>
              </a:rPr>
              <a:t>THANK YOU</a:t>
            </a:r>
          </a:p>
        </p:txBody>
      </p:sp>
      <p:grpSp>
        <p:nvGrpSpPr>
          <p:cNvPr id="4" name="Group 4"/>
          <p:cNvGrpSpPr/>
          <p:nvPr/>
        </p:nvGrpSpPr>
        <p:grpSpPr>
          <a:xfrm>
            <a:off x="9684427" y="0"/>
            <a:ext cx="8603573" cy="10287000"/>
            <a:chOff x="0" y="0"/>
            <a:chExt cx="8603361" cy="10286746"/>
          </a:xfrm>
        </p:grpSpPr>
        <p:sp>
          <p:nvSpPr>
            <p:cNvPr id="5" name="Freeform 5"/>
            <p:cNvSpPr/>
            <p:nvPr/>
          </p:nvSpPr>
          <p:spPr>
            <a:xfrm>
              <a:off x="-2794" y="-127"/>
              <a:ext cx="8606155" cy="10286873"/>
            </a:xfrm>
            <a:custGeom>
              <a:avLst/>
              <a:gdLst/>
              <a:ahLst/>
              <a:cxnLst/>
              <a:rect l="l" t="t" r="r" b="b"/>
              <a:pathLst>
                <a:path w="8606155" h="10286873">
                  <a:moveTo>
                    <a:pt x="8606155" y="10251440"/>
                  </a:moveTo>
                  <a:cubicBezTo>
                    <a:pt x="8606155" y="10284587"/>
                    <a:pt x="8595487" y="10286873"/>
                    <a:pt x="8567674" y="10286873"/>
                  </a:cubicBezTo>
                  <a:cubicBezTo>
                    <a:pt x="5713095" y="10286238"/>
                    <a:pt x="2858643" y="10286238"/>
                    <a:pt x="4064" y="10286238"/>
                  </a:cubicBezTo>
                  <a:cubicBezTo>
                    <a:pt x="0" y="10272395"/>
                    <a:pt x="6350" y="10259822"/>
                    <a:pt x="9271" y="10246995"/>
                  </a:cubicBezTo>
                  <a:cubicBezTo>
                    <a:pt x="134747" y="9685401"/>
                    <a:pt x="260350" y="9123934"/>
                    <a:pt x="386207" y="8562467"/>
                  </a:cubicBezTo>
                  <a:cubicBezTo>
                    <a:pt x="565658" y="7761986"/>
                    <a:pt x="745490" y="6961632"/>
                    <a:pt x="924814" y="6161151"/>
                  </a:cubicBezTo>
                  <a:cubicBezTo>
                    <a:pt x="1146302" y="5172583"/>
                    <a:pt x="1367282" y="4184015"/>
                    <a:pt x="1588643" y="3195574"/>
                  </a:cubicBezTo>
                  <a:cubicBezTo>
                    <a:pt x="1813560" y="2191385"/>
                    <a:pt x="2038604" y="1187323"/>
                    <a:pt x="2264156" y="183261"/>
                  </a:cubicBezTo>
                  <a:cubicBezTo>
                    <a:pt x="2277872" y="122174"/>
                    <a:pt x="2286635" y="59690"/>
                    <a:pt x="2308860" y="635"/>
                  </a:cubicBezTo>
                  <a:cubicBezTo>
                    <a:pt x="4395216" y="635"/>
                    <a:pt x="6481572" y="635"/>
                    <a:pt x="8567928" y="0"/>
                  </a:cubicBezTo>
                  <a:cubicBezTo>
                    <a:pt x="8596249" y="0"/>
                    <a:pt x="8605901" y="3429"/>
                    <a:pt x="8605901" y="35814"/>
                  </a:cubicBezTo>
                  <a:cubicBezTo>
                    <a:pt x="8605139" y="3441065"/>
                    <a:pt x="8605139" y="6846316"/>
                    <a:pt x="8606155" y="10251440"/>
                  </a:cubicBezTo>
                  <a:close/>
                </a:path>
              </a:pathLst>
            </a:custGeom>
            <a:blipFill>
              <a:blip r:embed="rId4"/>
              <a:stretch>
                <a:fillRect t="-5756" b="-5756"/>
              </a:stretch>
            </a:blipFill>
          </p:spPr>
          <p:txBody>
            <a:bodyPr/>
            <a:lstStyle/>
            <a:p>
              <a:endParaRPr lang="en-US"/>
            </a:p>
          </p:txBody>
        </p:sp>
      </p:grpSp>
      <p:grpSp>
        <p:nvGrpSpPr>
          <p:cNvPr id="6" name="Group 6"/>
          <p:cNvGrpSpPr/>
          <p:nvPr/>
        </p:nvGrpSpPr>
        <p:grpSpPr>
          <a:xfrm rot="826432">
            <a:off x="-2146057" y="-1819670"/>
            <a:ext cx="3467234" cy="12831921"/>
            <a:chOff x="0" y="0"/>
            <a:chExt cx="5537802" cy="3379601"/>
          </a:xfrm>
        </p:grpSpPr>
        <p:sp>
          <p:nvSpPr>
            <p:cNvPr id="7" name="Freeform 7"/>
            <p:cNvSpPr/>
            <p:nvPr/>
          </p:nvSpPr>
          <p:spPr>
            <a:xfrm>
              <a:off x="0" y="0"/>
              <a:ext cx="5537802" cy="3379601"/>
            </a:xfrm>
            <a:custGeom>
              <a:avLst/>
              <a:gdLst/>
              <a:ahLst/>
              <a:cxnLst/>
              <a:rect l="l" t="t" r="r" b="b"/>
              <a:pathLst>
                <a:path w="5537802" h="3379601">
                  <a:moveTo>
                    <a:pt x="0" y="0"/>
                  </a:moveTo>
                  <a:lnTo>
                    <a:pt x="5537802" y="0"/>
                  </a:lnTo>
                  <a:lnTo>
                    <a:pt x="5537802" y="3379601"/>
                  </a:lnTo>
                  <a:lnTo>
                    <a:pt x="0" y="3379601"/>
                  </a:lnTo>
                  <a:close/>
                </a:path>
              </a:pathLst>
            </a:custGeom>
            <a:solidFill>
              <a:srgbClr val="397D5A"/>
            </a:solidFill>
          </p:spPr>
          <p:txBody>
            <a:bodyPr/>
            <a:lstStyle/>
            <a:p>
              <a:endParaRPr lang="en-US"/>
            </a:p>
          </p:txBody>
        </p:sp>
        <p:sp>
          <p:nvSpPr>
            <p:cNvPr id="8" name="TextBox 8"/>
            <p:cNvSpPr txBox="1"/>
            <p:nvPr/>
          </p:nvSpPr>
          <p:spPr>
            <a:xfrm>
              <a:off x="0" y="-19050"/>
              <a:ext cx="5537802" cy="3398651"/>
            </a:xfrm>
            <a:prstGeom prst="rect">
              <a:avLst/>
            </a:prstGeom>
          </p:spPr>
          <p:txBody>
            <a:bodyPr lIns="50800" tIns="50800" rIns="50800" bIns="50800" rtlCol="0" anchor="ctr"/>
            <a:lstStyle/>
            <a:p>
              <a:pPr algn="ctr">
                <a:lnSpc>
                  <a:spcPts val="2859"/>
                </a:lnSpc>
              </a:pPr>
              <a:endParaRPr/>
            </a:p>
          </p:txBody>
        </p:sp>
      </p:grpSp>
      <p:grpSp>
        <p:nvGrpSpPr>
          <p:cNvPr id="9" name="Group 9"/>
          <p:cNvGrpSpPr/>
          <p:nvPr/>
        </p:nvGrpSpPr>
        <p:grpSpPr>
          <a:xfrm rot="773821">
            <a:off x="10036024" y="4365564"/>
            <a:ext cx="313833" cy="8482349"/>
            <a:chOff x="0" y="0"/>
            <a:chExt cx="82656" cy="2234034"/>
          </a:xfrm>
        </p:grpSpPr>
        <p:sp>
          <p:nvSpPr>
            <p:cNvPr id="10" name="Freeform 10"/>
            <p:cNvSpPr/>
            <p:nvPr/>
          </p:nvSpPr>
          <p:spPr>
            <a:xfrm>
              <a:off x="0" y="0"/>
              <a:ext cx="82656" cy="2234034"/>
            </a:xfrm>
            <a:custGeom>
              <a:avLst/>
              <a:gdLst/>
              <a:ahLst/>
              <a:cxnLst/>
              <a:rect l="l" t="t" r="r" b="b"/>
              <a:pathLst>
                <a:path w="82656" h="2234034">
                  <a:moveTo>
                    <a:pt x="0" y="0"/>
                  </a:moveTo>
                  <a:lnTo>
                    <a:pt x="82656" y="0"/>
                  </a:lnTo>
                  <a:lnTo>
                    <a:pt x="82656" y="2234034"/>
                  </a:lnTo>
                  <a:lnTo>
                    <a:pt x="0" y="2234034"/>
                  </a:lnTo>
                  <a:close/>
                </a:path>
              </a:pathLst>
            </a:custGeom>
            <a:solidFill>
              <a:srgbClr val="397D5A"/>
            </a:solidFill>
          </p:spPr>
          <p:txBody>
            <a:bodyPr/>
            <a:lstStyle/>
            <a:p>
              <a:endParaRPr lang="en-US"/>
            </a:p>
          </p:txBody>
        </p:sp>
        <p:sp>
          <p:nvSpPr>
            <p:cNvPr id="11" name="TextBox 11"/>
            <p:cNvSpPr txBox="1"/>
            <p:nvPr/>
          </p:nvSpPr>
          <p:spPr>
            <a:xfrm>
              <a:off x="0" y="-19050"/>
              <a:ext cx="82656" cy="2253084"/>
            </a:xfrm>
            <a:prstGeom prst="rect">
              <a:avLst/>
            </a:prstGeom>
          </p:spPr>
          <p:txBody>
            <a:bodyPr lIns="50800" tIns="50800" rIns="50800" bIns="50800" rtlCol="0" anchor="ctr"/>
            <a:lstStyle/>
            <a:p>
              <a:pPr algn="ctr">
                <a:lnSpc>
                  <a:spcPts val="2859"/>
                </a:lnSpc>
              </a:pPr>
              <a:endParaRPr/>
            </a:p>
          </p:txBody>
        </p:sp>
      </p:grpSp>
      <p:grpSp>
        <p:nvGrpSpPr>
          <p:cNvPr id="12" name="Group 12"/>
          <p:cNvGrpSpPr/>
          <p:nvPr/>
        </p:nvGrpSpPr>
        <p:grpSpPr>
          <a:xfrm rot="773821">
            <a:off x="2434197" y="-4634669"/>
            <a:ext cx="313833" cy="8482349"/>
            <a:chOff x="0" y="0"/>
            <a:chExt cx="82656" cy="2234034"/>
          </a:xfrm>
        </p:grpSpPr>
        <p:sp>
          <p:nvSpPr>
            <p:cNvPr id="13" name="Freeform 13"/>
            <p:cNvSpPr/>
            <p:nvPr/>
          </p:nvSpPr>
          <p:spPr>
            <a:xfrm>
              <a:off x="0" y="0"/>
              <a:ext cx="82656" cy="2234034"/>
            </a:xfrm>
            <a:custGeom>
              <a:avLst/>
              <a:gdLst/>
              <a:ahLst/>
              <a:cxnLst/>
              <a:rect l="l" t="t" r="r" b="b"/>
              <a:pathLst>
                <a:path w="82656" h="2234034">
                  <a:moveTo>
                    <a:pt x="0" y="0"/>
                  </a:moveTo>
                  <a:lnTo>
                    <a:pt x="82656" y="0"/>
                  </a:lnTo>
                  <a:lnTo>
                    <a:pt x="82656" y="2234034"/>
                  </a:lnTo>
                  <a:lnTo>
                    <a:pt x="0" y="2234034"/>
                  </a:lnTo>
                  <a:close/>
                </a:path>
              </a:pathLst>
            </a:custGeom>
            <a:solidFill>
              <a:srgbClr val="5CB465"/>
            </a:solidFill>
          </p:spPr>
          <p:txBody>
            <a:bodyPr/>
            <a:lstStyle/>
            <a:p>
              <a:endParaRPr lang="en-US"/>
            </a:p>
          </p:txBody>
        </p:sp>
        <p:sp>
          <p:nvSpPr>
            <p:cNvPr id="14" name="TextBox 14"/>
            <p:cNvSpPr txBox="1"/>
            <p:nvPr/>
          </p:nvSpPr>
          <p:spPr>
            <a:xfrm>
              <a:off x="0" y="-19050"/>
              <a:ext cx="82656" cy="2253084"/>
            </a:xfrm>
            <a:prstGeom prst="rect">
              <a:avLst/>
            </a:prstGeom>
          </p:spPr>
          <p:txBody>
            <a:bodyPr lIns="50800" tIns="50800" rIns="50800" bIns="50800" rtlCol="0" anchor="ctr"/>
            <a:lstStyle/>
            <a:p>
              <a:pPr algn="ctr">
                <a:lnSpc>
                  <a:spcPts val="2859"/>
                </a:lnSpc>
              </a:pPr>
              <a:endParaRPr/>
            </a:p>
          </p:txBody>
        </p:sp>
      </p:grpSp>
      <p:sp>
        <p:nvSpPr>
          <p:cNvPr id="15" name="TextBox 15"/>
          <p:cNvSpPr txBox="1"/>
          <p:nvPr/>
        </p:nvSpPr>
        <p:spPr>
          <a:xfrm>
            <a:off x="1581732" y="4437533"/>
            <a:ext cx="8242380" cy="4112023"/>
          </a:xfrm>
          <a:prstGeom prst="rect">
            <a:avLst/>
          </a:prstGeom>
        </p:spPr>
        <p:txBody>
          <a:bodyPr wrap="square" lIns="0" tIns="0" rIns="0" bIns="0" rtlCol="0" anchor="t">
            <a:spAutoFit/>
          </a:bodyPr>
          <a:lstStyle/>
          <a:p>
            <a:pPr marL="755651" lvl="1" indent="-377825" algn="l">
              <a:spcAft>
                <a:spcPts val="1200"/>
              </a:spcAft>
              <a:buFont typeface="Arial"/>
              <a:buChar char="•"/>
            </a:pPr>
            <a:r>
              <a:rPr lang="en-US" sz="3500" spc="343" dirty="0">
                <a:solidFill>
                  <a:srgbClr val="000000"/>
                </a:solidFill>
                <a:latin typeface="Montserrat"/>
              </a:rPr>
              <a:t>Follow the project on: </a:t>
            </a:r>
            <a:r>
              <a:rPr lang="en-US" sz="3500" spc="343" dirty="0">
                <a:solidFill>
                  <a:schemeClr val="accent1"/>
                </a:solidFill>
                <a:latin typeface="Montserrat Italics"/>
              </a:rPr>
              <a:t>broometechpark.com</a:t>
            </a:r>
            <a:r>
              <a:rPr lang="en-US" sz="3500" spc="343" dirty="0">
                <a:solidFill>
                  <a:schemeClr val="accent1"/>
                </a:solidFill>
                <a:latin typeface="Montserrat Italics"/>
                <a:hlinkClick r:id="rId5">
                  <a:extLst>
                    <a:ext uri="{A12FA001-AC4F-418D-AE19-62706E023703}">
                      <ahyp:hlinkClr xmlns:ahyp="http://schemas.microsoft.com/office/drawing/2018/hyperlinkcolor" val="tx"/>
                    </a:ext>
                  </a:extLst>
                </a:hlinkClick>
              </a:rPr>
              <a:t> </a:t>
            </a:r>
            <a:endParaRPr lang="en-US" sz="3500" spc="343" dirty="0">
              <a:solidFill>
                <a:schemeClr val="accent1"/>
              </a:solidFill>
              <a:latin typeface="Montserrat Italics"/>
            </a:endParaRPr>
          </a:p>
          <a:p>
            <a:pPr marL="755651" lvl="1" indent="-377825" algn="l">
              <a:spcAft>
                <a:spcPts val="1200"/>
              </a:spcAft>
              <a:buFont typeface="Arial"/>
              <a:buChar char="•"/>
            </a:pPr>
            <a:r>
              <a:rPr lang="en-US" sz="3500" spc="343" dirty="0">
                <a:solidFill>
                  <a:srgbClr val="000000"/>
                </a:solidFill>
                <a:latin typeface="Montserrat"/>
              </a:rPr>
              <a:t>Join our email by going to broometechpark.com and hitting the </a:t>
            </a:r>
            <a:r>
              <a:rPr lang="en-US" sz="3500" spc="343" dirty="0">
                <a:solidFill>
                  <a:schemeClr val="accent1"/>
                </a:solidFill>
                <a:latin typeface="Montserrat"/>
              </a:rPr>
              <a:t>“Join Our Email List”</a:t>
            </a:r>
            <a:r>
              <a:rPr lang="en-US" sz="3500" spc="343" dirty="0">
                <a:solidFill>
                  <a:srgbClr val="000000"/>
                </a:solidFill>
                <a:latin typeface="Montserrat"/>
              </a:rPr>
              <a:t> Button</a:t>
            </a:r>
          </a:p>
          <a:p>
            <a:pPr algn="l">
              <a:lnSpc>
                <a:spcPts val="4830"/>
              </a:lnSpc>
            </a:pPr>
            <a:endParaRPr lang="en-US" sz="3500" spc="343" dirty="0">
              <a:solidFill>
                <a:srgbClr val="000000"/>
              </a:solidFill>
              <a:latin typeface="Montserrat Italics"/>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stretch>
              <a:fillRect t="-38888" b="-38888"/>
            </a:stretch>
          </a:blipFill>
        </p:spPr>
        <p:txBody>
          <a:bodyPr/>
          <a:lstStyle/>
          <a:p>
            <a:endParaRPr lang="en-US" dirty="0"/>
          </a:p>
        </p:txBody>
      </p:sp>
      <p:grpSp>
        <p:nvGrpSpPr>
          <p:cNvPr id="3" name="Group 3"/>
          <p:cNvGrpSpPr/>
          <p:nvPr/>
        </p:nvGrpSpPr>
        <p:grpSpPr>
          <a:xfrm>
            <a:off x="0" y="0"/>
            <a:ext cx="18288000" cy="3086100"/>
            <a:chOff x="0" y="0"/>
            <a:chExt cx="4816593" cy="812800"/>
          </a:xfrm>
        </p:grpSpPr>
        <p:sp>
          <p:nvSpPr>
            <p:cNvPr id="4" name="Freeform 4"/>
            <p:cNvSpPr/>
            <p:nvPr/>
          </p:nvSpPr>
          <p:spPr>
            <a:xfrm>
              <a:off x="0" y="0"/>
              <a:ext cx="4816592" cy="812800"/>
            </a:xfrm>
            <a:custGeom>
              <a:avLst/>
              <a:gdLst/>
              <a:ahLst/>
              <a:cxnLst/>
              <a:rect l="l" t="t" r="r" b="b"/>
              <a:pathLst>
                <a:path w="4816592" h="812800">
                  <a:moveTo>
                    <a:pt x="0" y="0"/>
                  </a:moveTo>
                  <a:lnTo>
                    <a:pt x="4816592" y="0"/>
                  </a:lnTo>
                  <a:lnTo>
                    <a:pt x="4816592" y="812800"/>
                  </a:lnTo>
                  <a:lnTo>
                    <a:pt x="0" y="812800"/>
                  </a:lnTo>
                  <a:close/>
                </a:path>
              </a:pathLst>
            </a:custGeom>
            <a:solidFill>
              <a:srgbClr val="397D5A"/>
            </a:solidFill>
          </p:spPr>
          <p:txBody>
            <a:bodyPr/>
            <a:lstStyle/>
            <a:p>
              <a:endParaRPr lang="en-US"/>
            </a:p>
          </p:txBody>
        </p:sp>
        <p:sp>
          <p:nvSpPr>
            <p:cNvPr id="5" name="TextBox 5"/>
            <p:cNvSpPr txBox="1"/>
            <p:nvPr/>
          </p:nvSpPr>
          <p:spPr>
            <a:xfrm>
              <a:off x="0" y="-19050"/>
              <a:ext cx="4816593" cy="831850"/>
            </a:xfrm>
            <a:prstGeom prst="rect">
              <a:avLst/>
            </a:prstGeom>
          </p:spPr>
          <p:txBody>
            <a:bodyPr lIns="50800" tIns="50800" rIns="50800" bIns="50800" rtlCol="0" anchor="ctr"/>
            <a:lstStyle/>
            <a:p>
              <a:pPr algn="ctr">
                <a:lnSpc>
                  <a:spcPts val="2859"/>
                </a:lnSpc>
              </a:pPr>
              <a:endParaRPr/>
            </a:p>
          </p:txBody>
        </p:sp>
      </p:grpSp>
      <p:grpSp>
        <p:nvGrpSpPr>
          <p:cNvPr id="6" name="Group 6"/>
          <p:cNvGrpSpPr/>
          <p:nvPr/>
        </p:nvGrpSpPr>
        <p:grpSpPr>
          <a:xfrm>
            <a:off x="11075187" y="3488696"/>
            <a:ext cx="5969297" cy="5462402"/>
            <a:chOff x="0" y="0"/>
            <a:chExt cx="1294956" cy="1184992"/>
          </a:xfrm>
        </p:grpSpPr>
        <p:sp>
          <p:nvSpPr>
            <p:cNvPr id="7" name="Freeform 7"/>
            <p:cNvSpPr/>
            <p:nvPr/>
          </p:nvSpPr>
          <p:spPr>
            <a:xfrm>
              <a:off x="0" y="0"/>
              <a:ext cx="1294956" cy="1184992"/>
            </a:xfrm>
            <a:custGeom>
              <a:avLst/>
              <a:gdLst/>
              <a:ahLst/>
              <a:cxnLst/>
              <a:rect l="l" t="t" r="r" b="b"/>
              <a:pathLst>
                <a:path w="1294956" h="1184992">
                  <a:moveTo>
                    <a:pt x="0" y="0"/>
                  </a:moveTo>
                  <a:lnTo>
                    <a:pt x="1294956" y="0"/>
                  </a:lnTo>
                  <a:lnTo>
                    <a:pt x="1294956" y="1184992"/>
                  </a:lnTo>
                  <a:lnTo>
                    <a:pt x="0" y="1184992"/>
                  </a:lnTo>
                  <a:close/>
                </a:path>
              </a:pathLst>
            </a:custGeom>
            <a:solidFill>
              <a:srgbClr val="397D5A">
                <a:alpha val="76863"/>
              </a:srgbClr>
            </a:solidFill>
          </p:spPr>
          <p:txBody>
            <a:bodyPr/>
            <a:lstStyle/>
            <a:p>
              <a:endParaRPr lang="en-US"/>
            </a:p>
          </p:txBody>
        </p:sp>
        <p:sp>
          <p:nvSpPr>
            <p:cNvPr id="8" name="TextBox 8"/>
            <p:cNvSpPr txBox="1"/>
            <p:nvPr/>
          </p:nvSpPr>
          <p:spPr>
            <a:xfrm>
              <a:off x="0" y="-19050"/>
              <a:ext cx="1294956" cy="1204042"/>
            </a:xfrm>
            <a:prstGeom prst="rect">
              <a:avLst/>
            </a:prstGeom>
          </p:spPr>
          <p:txBody>
            <a:bodyPr lIns="61675" tIns="61675" rIns="61675" bIns="61675" rtlCol="0" anchor="ctr"/>
            <a:lstStyle/>
            <a:p>
              <a:pPr algn="ctr">
                <a:lnSpc>
                  <a:spcPts val="2859"/>
                </a:lnSpc>
              </a:pPr>
              <a:endParaRPr/>
            </a:p>
          </p:txBody>
        </p:sp>
      </p:grpSp>
      <p:sp>
        <p:nvSpPr>
          <p:cNvPr id="9" name="Freeform 9"/>
          <p:cNvSpPr/>
          <p:nvPr/>
        </p:nvSpPr>
        <p:spPr>
          <a:xfrm>
            <a:off x="10345050" y="4152457"/>
            <a:ext cx="5969297" cy="5522397"/>
          </a:xfrm>
          <a:custGeom>
            <a:avLst/>
            <a:gdLst/>
            <a:ahLst/>
            <a:cxnLst/>
            <a:rect l="l" t="t" r="r" b="b"/>
            <a:pathLst>
              <a:path w="5969297" h="5522397">
                <a:moveTo>
                  <a:pt x="0" y="0"/>
                </a:moveTo>
                <a:lnTo>
                  <a:pt x="5969296" y="0"/>
                </a:lnTo>
                <a:lnTo>
                  <a:pt x="5969296" y="5522397"/>
                </a:lnTo>
                <a:lnTo>
                  <a:pt x="0" y="5522397"/>
                </a:lnTo>
                <a:lnTo>
                  <a:pt x="0" y="0"/>
                </a:lnTo>
                <a:close/>
              </a:path>
            </a:pathLst>
          </a:custGeom>
          <a:blipFill>
            <a:blip r:embed="rId3"/>
            <a:stretch>
              <a:fillRect r="-23351"/>
            </a:stretch>
          </a:blipFill>
        </p:spPr>
        <p:txBody>
          <a:bodyPr/>
          <a:lstStyle/>
          <a:p>
            <a:endParaRPr lang="en-US"/>
          </a:p>
        </p:txBody>
      </p:sp>
      <p:sp>
        <p:nvSpPr>
          <p:cNvPr id="10" name="TextBox 10"/>
          <p:cNvSpPr txBox="1"/>
          <p:nvPr/>
        </p:nvSpPr>
        <p:spPr>
          <a:xfrm>
            <a:off x="509838" y="3583223"/>
            <a:ext cx="7834077" cy="6555897"/>
          </a:xfrm>
          <a:prstGeom prst="rect">
            <a:avLst/>
          </a:prstGeom>
        </p:spPr>
        <p:txBody>
          <a:bodyPr lIns="0" tIns="0" rIns="0" bIns="0" rtlCol="0" anchor="t">
            <a:spAutoFit/>
          </a:bodyPr>
          <a:lstStyle/>
          <a:p>
            <a:pPr marL="457200" indent="-457200">
              <a:lnSpc>
                <a:spcPct val="118000"/>
              </a:lnSpc>
              <a:spcAft>
                <a:spcPts val="1200"/>
              </a:spcAft>
              <a:buFont typeface="+mj-lt"/>
              <a:buAutoNum type="arabicPeriod"/>
            </a:pPr>
            <a:r>
              <a:rPr lang="en-US" sz="3200" dirty="0">
                <a:latin typeface="Montserrat" panose="00000500000000000000" pitchFamily="2" charset="0"/>
                <a:cs typeface="Segoe UI Semibold" panose="020B0702040204020203" pitchFamily="34" charset="0"/>
              </a:rPr>
              <a:t>The Study Process</a:t>
            </a:r>
          </a:p>
          <a:p>
            <a:pPr marL="457200" indent="-457200">
              <a:lnSpc>
                <a:spcPct val="118000"/>
              </a:lnSpc>
              <a:spcAft>
                <a:spcPts val="1200"/>
              </a:spcAft>
              <a:buFont typeface="+mj-lt"/>
              <a:buAutoNum type="arabicPeriod"/>
            </a:pPr>
            <a:r>
              <a:rPr lang="en-US" sz="3200" dirty="0">
                <a:latin typeface="Montserrat" panose="00000500000000000000" pitchFamily="2" charset="0"/>
                <a:cs typeface="Segoe UI Semibold" panose="020B0702040204020203" pitchFamily="34" charset="0"/>
              </a:rPr>
              <a:t>Why a Broome Technology Park</a:t>
            </a:r>
          </a:p>
          <a:p>
            <a:pPr marL="457200" indent="-457200">
              <a:lnSpc>
                <a:spcPct val="118000"/>
              </a:lnSpc>
              <a:spcAft>
                <a:spcPts val="1200"/>
              </a:spcAft>
              <a:buFont typeface="+mj-lt"/>
              <a:buAutoNum type="arabicPeriod"/>
            </a:pPr>
            <a:r>
              <a:rPr lang="en-US" sz="3200" dirty="0">
                <a:latin typeface="Montserrat" panose="00000500000000000000" pitchFamily="2" charset="0"/>
                <a:cs typeface="Segoe UI Semibold" panose="020B0702040204020203" pitchFamily="34" charset="0"/>
              </a:rPr>
              <a:t>The Study Area &amp; Concept Plan</a:t>
            </a:r>
            <a:endParaRPr lang="en-US" sz="3200" strike="sngStrike" dirty="0">
              <a:latin typeface="Montserrat" panose="00000500000000000000" pitchFamily="2" charset="0"/>
              <a:cs typeface="Segoe UI Semibold" panose="020B0702040204020203" pitchFamily="34" charset="0"/>
            </a:endParaRPr>
          </a:p>
          <a:p>
            <a:pPr marL="457200" indent="-457200">
              <a:lnSpc>
                <a:spcPct val="118000"/>
              </a:lnSpc>
              <a:spcAft>
                <a:spcPts val="1200"/>
              </a:spcAft>
              <a:buFont typeface="+mj-lt"/>
              <a:buAutoNum type="arabicPeriod"/>
            </a:pPr>
            <a:r>
              <a:rPr lang="en-US" sz="3200" dirty="0">
                <a:latin typeface="Montserrat" panose="00000500000000000000" pitchFamily="2" charset="0"/>
                <a:cs typeface="Segoe UI Semibold" panose="020B0702040204020203" pitchFamily="34" charset="0"/>
              </a:rPr>
              <a:t>Generic Environmental Impact Statement (GEIS) Overview</a:t>
            </a:r>
          </a:p>
          <a:p>
            <a:pPr marL="457200" indent="-457200">
              <a:lnSpc>
                <a:spcPct val="118000"/>
              </a:lnSpc>
              <a:spcAft>
                <a:spcPts val="1200"/>
              </a:spcAft>
              <a:buFont typeface="+mj-lt"/>
              <a:buAutoNum type="arabicPeriod"/>
            </a:pPr>
            <a:r>
              <a:rPr lang="en-US" sz="3200" dirty="0">
                <a:latin typeface="Montserrat" panose="00000500000000000000" pitchFamily="2" charset="0"/>
                <a:cs typeface="Segoe UI Semibold" panose="020B0702040204020203" pitchFamily="34" charset="0"/>
              </a:rPr>
              <a:t>Summary &amp; Next Steps</a:t>
            </a:r>
          </a:p>
          <a:p>
            <a:pPr>
              <a:lnSpc>
                <a:spcPct val="118000"/>
              </a:lnSpc>
              <a:spcAft>
                <a:spcPts val="1200"/>
              </a:spcAft>
            </a:pPr>
            <a:endParaRPr lang="en-US" sz="2400" i="1" dirty="0">
              <a:solidFill>
                <a:srgbClr val="FF0000"/>
              </a:solidFill>
              <a:latin typeface="Montserrat" panose="00000500000000000000" pitchFamily="2" charset="0"/>
              <a:cs typeface="Segoe UI Semibold" panose="020B0702040204020203" pitchFamily="34" charset="0"/>
            </a:endParaRPr>
          </a:p>
          <a:p>
            <a:pPr>
              <a:lnSpc>
                <a:spcPct val="118000"/>
              </a:lnSpc>
              <a:spcAft>
                <a:spcPts val="1200"/>
              </a:spcAft>
            </a:pPr>
            <a:r>
              <a:rPr lang="en-US" sz="2400" b="1" dirty="0">
                <a:solidFill>
                  <a:srgbClr val="407042"/>
                </a:solidFill>
                <a:latin typeface="Montserrat"/>
                <a:cs typeface="Segoe UI Light"/>
              </a:rPr>
              <a:t>We would like to acknowledge and thank our Board of Directors and Empire State Development for their critical support in this important effort. </a:t>
            </a:r>
          </a:p>
        </p:txBody>
      </p:sp>
      <p:sp>
        <p:nvSpPr>
          <p:cNvPr id="11" name="TextBox 11"/>
          <p:cNvSpPr txBox="1"/>
          <p:nvPr/>
        </p:nvSpPr>
        <p:spPr>
          <a:xfrm>
            <a:off x="4386771" y="443019"/>
            <a:ext cx="9514457" cy="1111886"/>
          </a:xfrm>
          <a:prstGeom prst="rect">
            <a:avLst/>
          </a:prstGeom>
        </p:spPr>
        <p:txBody>
          <a:bodyPr lIns="0" tIns="0" rIns="0" bIns="0" rtlCol="0" anchor="t">
            <a:spAutoFit/>
          </a:bodyPr>
          <a:lstStyle/>
          <a:p>
            <a:pPr marL="0" lvl="0" indent="0" algn="ctr">
              <a:lnSpc>
                <a:spcPts val="7920"/>
              </a:lnSpc>
              <a:spcBef>
                <a:spcPct val="0"/>
              </a:spcBef>
            </a:pPr>
            <a:r>
              <a:rPr lang="en-US" sz="8000" spc="280">
                <a:solidFill>
                  <a:srgbClr val="FFFFFF"/>
                </a:solidFill>
                <a:latin typeface="Montserrat Light Bold"/>
              </a:rPr>
              <a:t>AGENDA</a:t>
            </a:r>
          </a:p>
        </p:txBody>
      </p:sp>
      <p:sp>
        <p:nvSpPr>
          <p:cNvPr id="12" name="TextBox 12"/>
          <p:cNvSpPr txBox="1"/>
          <p:nvPr/>
        </p:nvSpPr>
        <p:spPr>
          <a:xfrm>
            <a:off x="5571249" y="1723207"/>
            <a:ext cx="7145497" cy="806696"/>
          </a:xfrm>
          <a:prstGeom prst="rect">
            <a:avLst/>
          </a:prstGeom>
        </p:spPr>
        <p:txBody>
          <a:bodyPr lIns="0" tIns="0" rIns="0" bIns="0" rtlCol="0" anchor="t">
            <a:spAutoFit/>
          </a:bodyPr>
          <a:lstStyle/>
          <a:p>
            <a:pPr algn="ctr">
              <a:lnSpc>
                <a:spcPts val="2750"/>
              </a:lnSpc>
              <a:spcAft>
                <a:spcPts val="600"/>
              </a:spcAft>
            </a:pPr>
            <a:r>
              <a:rPr lang="en-US" sz="3200" dirty="0">
                <a:solidFill>
                  <a:srgbClr val="FFFFFF"/>
                </a:solidFill>
                <a:latin typeface="Montserrat Light"/>
              </a:rPr>
              <a:t>Broome Technology Park</a:t>
            </a:r>
          </a:p>
          <a:p>
            <a:pPr algn="ctr">
              <a:lnSpc>
                <a:spcPts val="2750"/>
              </a:lnSpc>
              <a:spcAft>
                <a:spcPts val="600"/>
              </a:spcAft>
            </a:pPr>
            <a:r>
              <a:rPr lang="en-US" sz="3200" dirty="0">
                <a:solidFill>
                  <a:srgbClr val="FFFFFF"/>
                </a:solidFill>
                <a:latin typeface="Montserrat Light"/>
              </a:rPr>
              <a:t>Informational Recording</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C7A6AF-A2F7-FC0A-A635-5684DCC034FE}"/>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D786F910-5D27-B6AE-4747-7242881F66D8}"/>
              </a:ext>
            </a:extLst>
          </p:cNvPr>
          <p:cNvGrpSpPr/>
          <p:nvPr/>
        </p:nvGrpSpPr>
        <p:grpSpPr>
          <a:xfrm>
            <a:off x="-168053" y="0"/>
            <a:ext cx="1109362" cy="10172700"/>
            <a:chOff x="0" y="0"/>
            <a:chExt cx="654317" cy="2976105"/>
          </a:xfrm>
        </p:grpSpPr>
        <p:sp>
          <p:nvSpPr>
            <p:cNvPr id="3" name="Freeform 3">
              <a:extLst>
                <a:ext uri="{FF2B5EF4-FFF2-40B4-BE49-F238E27FC236}">
                  <a16:creationId xmlns:a16="http://schemas.microsoft.com/office/drawing/2014/main" id="{1FFA783C-AC7A-0D4C-4A2A-63C01D2C0636}"/>
                </a:ext>
              </a:extLst>
            </p:cNvPr>
            <p:cNvSpPr/>
            <p:nvPr/>
          </p:nvSpPr>
          <p:spPr>
            <a:xfrm>
              <a:off x="0" y="0"/>
              <a:ext cx="654317" cy="2976105"/>
            </a:xfrm>
            <a:custGeom>
              <a:avLst/>
              <a:gdLst/>
              <a:ahLst/>
              <a:cxnLst/>
              <a:rect l="l" t="t" r="r" b="b"/>
              <a:pathLst>
                <a:path w="654317" h="2976105">
                  <a:moveTo>
                    <a:pt x="0" y="0"/>
                  </a:moveTo>
                  <a:lnTo>
                    <a:pt x="654317" y="0"/>
                  </a:lnTo>
                  <a:lnTo>
                    <a:pt x="654317" y="2976105"/>
                  </a:lnTo>
                  <a:lnTo>
                    <a:pt x="0" y="2976105"/>
                  </a:lnTo>
                  <a:close/>
                </a:path>
              </a:pathLst>
            </a:custGeom>
            <a:solidFill>
              <a:srgbClr val="397D5A"/>
            </a:solidFill>
          </p:spPr>
          <p:txBody>
            <a:bodyPr/>
            <a:lstStyle/>
            <a:p>
              <a:endParaRPr lang="en-US"/>
            </a:p>
          </p:txBody>
        </p:sp>
        <p:sp>
          <p:nvSpPr>
            <p:cNvPr id="4" name="TextBox 4">
              <a:extLst>
                <a:ext uri="{FF2B5EF4-FFF2-40B4-BE49-F238E27FC236}">
                  <a16:creationId xmlns:a16="http://schemas.microsoft.com/office/drawing/2014/main" id="{CF2A34A1-5534-F05C-96FF-7D82A0C6D2AF}"/>
                </a:ext>
              </a:extLst>
            </p:cNvPr>
            <p:cNvSpPr txBox="1"/>
            <p:nvPr/>
          </p:nvSpPr>
          <p:spPr>
            <a:xfrm>
              <a:off x="0" y="-19050"/>
              <a:ext cx="654317" cy="2995155"/>
            </a:xfrm>
            <a:prstGeom prst="rect">
              <a:avLst/>
            </a:prstGeom>
          </p:spPr>
          <p:txBody>
            <a:bodyPr lIns="50800" tIns="50800" rIns="50800" bIns="50800" rtlCol="0" anchor="ctr"/>
            <a:lstStyle/>
            <a:p>
              <a:pPr algn="ctr">
                <a:lnSpc>
                  <a:spcPts val="2859"/>
                </a:lnSpc>
              </a:pPr>
              <a:endParaRPr/>
            </a:p>
          </p:txBody>
        </p:sp>
      </p:grpSp>
      <p:sp>
        <p:nvSpPr>
          <p:cNvPr id="9" name="TextBox 9">
            <a:extLst>
              <a:ext uri="{FF2B5EF4-FFF2-40B4-BE49-F238E27FC236}">
                <a16:creationId xmlns:a16="http://schemas.microsoft.com/office/drawing/2014/main" id="{17274058-EC3A-4D94-E932-9D43744A32A8}"/>
              </a:ext>
            </a:extLst>
          </p:cNvPr>
          <p:cNvSpPr txBox="1"/>
          <p:nvPr/>
        </p:nvSpPr>
        <p:spPr>
          <a:xfrm>
            <a:off x="1132166" y="2305585"/>
            <a:ext cx="15893962" cy="6459204"/>
          </a:xfrm>
          <a:prstGeom prst="rect">
            <a:avLst/>
          </a:prstGeom>
        </p:spPr>
        <p:txBody>
          <a:bodyPr wrap="square" lIns="0" tIns="0" rIns="0" bIns="0" rtlCol="0" anchor="t">
            <a:spAutoFit/>
          </a:bodyPr>
          <a:lstStyle/>
          <a:p>
            <a:pPr marL="582930" lvl="1" indent="-291465">
              <a:lnSpc>
                <a:spcPct val="118000"/>
              </a:lnSpc>
              <a:spcAft>
                <a:spcPts val="1800"/>
              </a:spcAft>
              <a:buFont typeface="Arial"/>
              <a:buChar char="•"/>
            </a:pPr>
            <a:r>
              <a:rPr lang="en-US" sz="3200" dirty="0">
                <a:latin typeface="Montserrat"/>
                <a:cs typeface="Segoe UI Light"/>
              </a:rPr>
              <a:t>The release of the draft GEIS marks a milestone in our work to study, analyze, and develop a new large-scale economic development site in Broome County.  This has been the culmination of years of work to identify and assess viable locations. </a:t>
            </a:r>
          </a:p>
          <a:p>
            <a:pPr marL="582930" lvl="1" indent="-291465">
              <a:lnSpc>
                <a:spcPct val="118000"/>
              </a:lnSpc>
              <a:spcAft>
                <a:spcPts val="1800"/>
              </a:spcAft>
              <a:buFont typeface="Arial"/>
              <a:buChar char="•"/>
            </a:pPr>
            <a:r>
              <a:rPr lang="en-US" sz="3200" dirty="0">
                <a:latin typeface="Montserrat"/>
                <a:cs typeface="Segoe UI Light"/>
              </a:rPr>
              <a:t>Purpose is </a:t>
            </a:r>
            <a:r>
              <a:rPr lang="en-US" sz="3200" b="1" u="sng" dirty="0">
                <a:solidFill>
                  <a:srgbClr val="407042"/>
                </a:solidFill>
                <a:latin typeface="Montserrat"/>
                <a:cs typeface="Segoe UI Light"/>
              </a:rPr>
              <a:t>not to put a shovel in the ground </a:t>
            </a:r>
            <a:r>
              <a:rPr lang="en-US" sz="3200" dirty="0">
                <a:latin typeface="Montserrat"/>
                <a:cs typeface="Segoe UI Light"/>
              </a:rPr>
              <a:t>but rather understand the potential for future development while avoiding unnecessary impacts</a:t>
            </a:r>
            <a:endParaRPr lang="en-US" sz="3200" dirty="0">
              <a:solidFill>
                <a:srgbClr val="FF0000"/>
              </a:solidFill>
              <a:latin typeface="Montserrat"/>
              <a:cs typeface="Segoe UI Light"/>
            </a:endParaRPr>
          </a:p>
          <a:p>
            <a:pPr marL="582930" lvl="1" indent="-291465">
              <a:lnSpc>
                <a:spcPct val="118000"/>
              </a:lnSpc>
              <a:spcAft>
                <a:spcPts val="1800"/>
              </a:spcAft>
              <a:buFont typeface="Arial"/>
              <a:buChar char="•"/>
            </a:pPr>
            <a:r>
              <a:rPr lang="en-US" sz="3200" dirty="0">
                <a:latin typeface="Montserrat"/>
                <a:cs typeface="Segoe UI Light"/>
              </a:rPr>
              <a:t>The result of our analysis is the draft conceptual plan that we are publishing for review and comment.</a:t>
            </a:r>
          </a:p>
          <a:p>
            <a:pPr marL="582930" lvl="1" indent="-291465">
              <a:lnSpc>
                <a:spcPct val="118000"/>
              </a:lnSpc>
              <a:spcAft>
                <a:spcPts val="1800"/>
              </a:spcAft>
              <a:buFont typeface="Arial"/>
              <a:buChar char="•"/>
            </a:pPr>
            <a:r>
              <a:rPr lang="en-US" sz="3200" dirty="0">
                <a:solidFill>
                  <a:srgbClr val="000000"/>
                </a:solidFill>
                <a:latin typeface="Montserrat"/>
                <a:cs typeface="Segoe UI Light"/>
              </a:rPr>
              <a:t>All future development </a:t>
            </a:r>
            <a:r>
              <a:rPr lang="en-US" sz="3200" b="1" u="sng" dirty="0">
                <a:solidFill>
                  <a:srgbClr val="407042"/>
                </a:solidFill>
                <a:latin typeface="Montserrat"/>
                <a:cs typeface="Segoe UI Light"/>
              </a:rPr>
              <a:t>must abide by all permitting requirements including local approvals</a:t>
            </a:r>
          </a:p>
        </p:txBody>
      </p:sp>
      <p:sp>
        <p:nvSpPr>
          <p:cNvPr id="10" name="TextBox 10">
            <a:extLst>
              <a:ext uri="{FF2B5EF4-FFF2-40B4-BE49-F238E27FC236}">
                <a16:creationId xmlns:a16="http://schemas.microsoft.com/office/drawing/2014/main" id="{65926ADC-1DB8-D055-7C24-6586D76ED3AA}"/>
              </a:ext>
            </a:extLst>
          </p:cNvPr>
          <p:cNvSpPr txBox="1"/>
          <p:nvPr/>
        </p:nvSpPr>
        <p:spPr>
          <a:xfrm>
            <a:off x="1132166" y="502917"/>
            <a:ext cx="15893962" cy="805926"/>
          </a:xfrm>
          <a:prstGeom prst="rect">
            <a:avLst/>
          </a:prstGeom>
        </p:spPr>
        <p:txBody>
          <a:bodyPr wrap="square" lIns="0" tIns="0" rIns="0" bIns="0" rtlCol="0" anchor="t">
            <a:spAutoFit/>
          </a:bodyPr>
          <a:lstStyle>
            <a:defPPr>
              <a:defRPr lang="en-US"/>
            </a:defPPr>
            <a:lvl1pPr>
              <a:lnSpc>
                <a:spcPts val="6600"/>
              </a:lnSpc>
              <a:defRPr sz="6000">
                <a:solidFill>
                  <a:srgbClr val="000000"/>
                </a:solidFill>
                <a:latin typeface="Segoe UI Semibold"/>
                <a:cs typeface="Segoe UI Semibold"/>
              </a:defRPr>
            </a:lvl1pPr>
          </a:lstStyle>
          <a:p>
            <a:r>
              <a:rPr lang="en-US" sz="5400" b="1" dirty="0">
                <a:latin typeface="Montserrat SemiBold" panose="00000700000000000000" pitchFamily="2" charset="0"/>
              </a:rPr>
              <a:t>A Milestone Moment in our Study Process</a:t>
            </a:r>
          </a:p>
        </p:txBody>
      </p:sp>
      <p:sp>
        <p:nvSpPr>
          <p:cNvPr id="11" name="AutoShape 11">
            <a:extLst>
              <a:ext uri="{FF2B5EF4-FFF2-40B4-BE49-F238E27FC236}">
                <a16:creationId xmlns:a16="http://schemas.microsoft.com/office/drawing/2014/main" id="{24ACB9B0-351B-A803-A61F-7BD7E4B23BF1}"/>
              </a:ext>
            </a:extLst>
          </p:cNvPr>
          <p:cNvSpPr/>
          <p:nvPr/>
        </p:nvSpPr>
        <p:spPr>
          <a:xfrm>
            <a:off x="929720" y="1790700"/>
            <a:ext cx="6492240" cy="0"/>
          </a:xfrm>
          <a:prstGeom prst="line">
            <a:avLst/>
          </a:prstGeom>
          <a:ln w="38100" cap="flat">
            <a:solidFill>
              <a:srgbClr val="397D5A"/>
            </a:solidFill>
            <a:prstDash val="solid"/>
            <a:headEnd type="none" w="sm" len="sm"/>
            <a:tailEnd type="none" w="sm" len="sm"/>
          </a:ln>
        </p:spPr>
        <p:txBody>
          <a:bodyPr/>
          <a:lstStyle/>
          <a:p>
            <a:endParaRPr lang="en-US"/>
          </a:p>
        </p:txBody>
      </p:sp>
    </p:spTree>
    <p:extLst>
      <p:ext uri="{BB962C8B-B14F-4D97-AF65-F5344CB8AC3E}">
        <p14:creationId xmlns:p14="http://schemas.microsoft.com/office/powerpoint/2010/main" val="26639505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6666" b="-16666"/>
            </a:stretch>
          </a:blipFill>
        </p:spPr>
        <p:txBody>
          <a:bodyPr/>
          <a:lstStyle/>
          <a:p>
            <a:endParaRPr lang="en-US"/>
          </a:p>
        </p:txBody>
      </p:sp>
      <p:grpSp>
        <p:nvGrpSpPr>
          <p:cNvPr id="3" name="Group 3"/>
          <p:cNvGrpSpPr/>
          <p:nvPr/>
        </p:nvGrpSpPr>
        <p:grpSpPr>
          <a:xfrm>
            <a:off x="0" y="0"/>
            <a:ext cx="18288000" cy="10287000"/>
            <a:chOff x="0" y="0"/>
            <a:chExt cx="4816593" cy="2709333"/>
          </a:xfrm>
        </p:grpSpPr>
        <p:sp>
          <p:nvSpPr>
            <p:cNvPr id="4" name="Freeform 4"/>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F5FFF5">
                <a:alpha val="77647"/>
              </a:srgbClr>
            </a:solidFill>
          </p:spPr>
          <p:txBody>
            <a:bodyPr/>
            <a:lstStyle/>
            <a:p>
              <a:endParaRPr lang="en-US"/>
            </a:p>
          </p:txBody>
        </p:sp>
        <p:sp>
          <p:nvSpPr>
            <p:cNvPr id="5" name="TextBox 5"/>
            <p:cNvSpPr txBox="1"/>
            <p:nvPr/>
          </p:nvSpPr>
          <p:spPr>
            <a:xfrm>
              <a:off x="0" y="-19050"/>
              <a:ext cx="4816593" cy="2728383"/>
            </a:xfrm>
            <a:prstGeom prst="rect">
              <a:avLst/>
            </a:prstGeom>
          </p:spPr>
          <p:txBody>
            <a:bodyPr lIns="50800" tIns="50800" rIns="50800" bIns="50800" rtlCol="0" anchor="ctr"/>
            <a:lstStyle/>
            <a:p>
              <a:pPr algn="l">
                <a:lnSpc>
                  <a:spcPts val="2859"/>
                </a:lnSpc>
              </a:pPr>
              <a:endParaRPr/>
            </a:p>
          </p:txBody>
        </p:sp>
      </p:grpSp>
      <p:sp>
        <p:nvSpPr>
          <p:cNvPr id="9" name="TextBox 9"/>
          <p:cNvSpPr txBox="1"/>
          <p:nvPr/>
        </p:nvSpPr>
        <p:spPr>
          <a:xfrm>
            <a:off x="355933" y="8842708"/>
            <a:ext cx="14263581" cy="757580"/>
          </a:xfrm>
          <a:prstGeom prst="rect">
            <a:avLst/>
          </a:prstGeom>
        </p:spPr>
        <p:txBody>
          <a:bodyPr wrap="square" lIns="0" tIns="0" rIns="0" bIns="0" rtlCol="0" anchor="t">
            <a:spAutoFit/>
          </a:bodyPr>
          <a:lstStyle/>
          <a:p>
            <a:pPr marL="0" lvl="0" indent="0" algn="l">
              <a:lnSpc>
                <a:spcPts val="5940"/>
              </a:lnSpc>
              <a:spcBef>
                <a:spcPct val="0"/>
              </a:spcBef>
            </a:pPr>
            <a:r>
              <a:rPr lang="en-US" sz="6000" spc="210">
                <a:solidFill>
                  <a:srgbClr val="005543"/>
                </a:solidFill>
                <a:latin typeface="Montserrat Light Bold"/>
              </a:rPr>
              <a:t>Why a Broome Technology Park?</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68053" y="0"/>
            <a:ext cx="1109362" cy="10172700"/>
            <a:chOff x="0" y="0"/>
            <a:chExt cx="654317" cy="2976105"/>
          </a:xfrm>
        </p:grpSpPr>
        <p:sp>
          <p:nvSpPr>
            <p:cNvPr id="3" name="Freeform 3"/>
            <p:cNvSpPr/>
            <p:nvPr/>
          </p:nvSpPr>
          <p:spPr>
            <a:xfrm>
              <a:off x="0" y="0"/>
              <a:ext cx="654317" cy="2976105"/>
            </a:xfrm>
            <a:custGeom>
              <a:avLst/>
              <a:gdLst/>
              <a:ahLst/>
              <a:cxnLst/>
              <a:rect l="l" t="t" r="r" b="b"/>
              <a:pathLst>
                <a:path w="654317" h="2976105">
                  <a:moveTo>
                    <a:pt x="0" y="0"/>
                  </a:moveTo>
                  <a:lnTo>
                    <a:pt x="654317" y="0"/>
                  </a:lnTo>
                  <a:lnTo>
                    <a:pt x="654317" y="2976105"/>
                  </a:lnTo>
                  <a:lnTo>
                    <a:pt x="0" y="2976105"/>
                  </a:lnTo>
                  <a:close/>
                </a:path>
              </a:pathLst>
            </a:custGeom>
            <a:solidFill>
              <a:srgbClr val="397D5A"/>
            </a:solidFill>
          </p:spPr>
          <p:txBody>
            <a:bodyPr/>
            <a:lstStyle/>
            <a:p>
              <a:endParaRPr lang="en-US"/>
            </a:p>
          </p:txBody>
        </p:sp>
        <p:sp>
          <p:nvSpPr>
            <p:cNvPr id="4" name="TextBox 4"/>
            <p:cNvSpPr txBox="1"/>
            <p:nvPr/>
          </p:nvSpPr>
          <p:spPr>
            <a:xfrm>
              <a:off x="0" y="-19050"/>
              <a:ext cx="654317" cy="2995155"/>
            </a:xfrm>
            <a:prstGeom prst="rect">
              <a:avLst/>
            </a:prstGeom>
          </p:spPr>
          <p:txBody>
            <a:bodyPr lIns="50800" tIns="50800" rIns="50800" bIns="50800" rtlCol="0" anchor="ctr"/>
            <a:lstStyle/>
            <a:p>
              <a:pPr algn="ctr">
                <a:lnSpc>
                  <a:spcPts val="2859"/>
                </a:lnSpc>
              </a:pPr>
              <a:endParaRPr/>
            </a:p>
          </p:txBody>
        </p:sp>
      </p:grpSp>
      <p:grpSp>
        <p:nvGrpSpPr>
          <p:cNvPr id="5" name="Group 5"/>
          <p:cNvGrpSpPr/>
          <p:nvPr/>
        </p:nvGrpSpPr>
        <p:grpSpPr>
          <a:xfrm>
            <a:off x="13679116" y="2406046"/>
            <a:ext cx="4113584" cy="6705936"/>
            <a:chOff x="0" y="0"/>
            <a:chExt cx="1424588" cy="2101578"/>
          </a:xfrm>
        </p:grpSpPr>
        <p:sp>
          <p:nvSpPr>
            <p:cNvPr id="6" name="Freeform 6"/>
            <p:cNvSpPr/>
            <p:nvPr/>
          </p:nvSpPr>
          <p:spPr>
            <a:xfrm>
              <a:off x="0" y="0"/>
              <a:ext cx="1424588" cy="2101578"/>
            </a:xfrm>
            <a:custGeom>
              <a:avLst/>
              <a:gdLst/>
              <a:ahLst/>
              <a:cxnLst/>
              <a:rect l="l" t="t" r="r" b="b"/>
              <a:pathLst>
                <a:path w="1424588" h="2101578">
                  <a:moveTo>
                    <a:pt x="0" y="0"/>
                  </a:moveTo>
                  <a:lnTo>
                    <a:pt x="1424588" y="0"/>
                  </a:lnTo>
                  <a:lnTo>
                    <a:pt x="1424588" y="2101578"/>
                  </a:lnTo>
                  <a:lnTo>
                    <a:pt x="0" y="2101578"/>
                  </a:lnTo>
                  <a:close/>
                </a:path>
              </a:pathLst>
            </a:custGeom>
            <a:solidFill>
              <a:srgbClr val="397D5A"/>
            </a:solidFill>
          </p:spPr>
          <p:txBody>
            <a:bodyPr/>
            <a:lstStyle/>
            <a:p>
              <a:endParaRPr lang="en-US"/>
            </a:p>
          </p:txBody>
        </p:sp>
        <p:sp>
          <p:nvSpPr>
            <p:cNvPr id="7" name="TextBox 7"/>
            <p:cNvSpPr txBox="1"/>
            <p:nvPr/>
          </p:nvSpPr>
          <p:spPr>
            <a:xfrm>
              <a:off x="0" y="-19050"/>
              <a:ext cx="1424588" cy="2120628"/>
            </a:xfrm>
            <a:prstGeom prst="rect">
              <a:avLst/>
            </a:prstGeom>
          </p:spPr>
          <p:txBody>
            <a:bodyPr lIns="50800" tIns="50800" rIns="50800" bIns="50800" rtlCol="0" anchor="ctr"/>
            <a:lstStyle/>
            <a:p>
              <a:pPr algn="ctr">
                <a:lnSpc>
                  <a:spcPts val="2859"/>
                </a:lnSpc>
              </a:pPr>
              <a:endParaRPr/>
            </a:p>
          </p:txBody>
        </p:sp>
      </p:grpSp>
      <p:sp>
        <p:nvSpPr>
          <p:cNvPr id="8" name="Freeform 8"/>
          <p:cNvSpPr/>
          <p:nvPr/>
        </p:nvSpPr>
        <p:spPr>
          <a:xfrm>
            <a:off x="13258800" y="2019300"/>
            <a:ext cx="4172460" cy="6707171"/>
          </a:xfrm>
          <a:custGeom>
            <a:avLst/>
            <a:gdLst/>
            <a:ahLst/>
            <a:cxnLst/>
            <a:rect l="l" t="t" r="r" b="b"/>
            <a:pathLst>
              <a:path w="5486400" h="7980897">
                <a:moveTo>
                  <a:pt x="0" y="0"/>
                </a:moveTo>
                <a:lnTo>
                  <a:pt x="5486400" y="0"/>
                </a:lnTo>
                <a:lnTo>
                  <a:pt x="5486400" y="7980897"/>
                </a:lnTo>
                <a:lnTo>
                  <a:pt x="0" y="7980897"/>
                </a:lnTo>
                <a:lnTo>
                  <a:pt x="0" y="0"/>
                </a:lnTo>
                <a:close/>
              </a:path>
            </a:pathLst>
          </a:custGeom>
          <a:blipFill>
            <a:blip r:embed="rId3"/>
            <a:stretch>
              <a:fillRect l="-47383" r="-47383"/>
            </a:stretch>
          </a:blipFill>
        </p:spPr>
        <p:txBody>
          <a:bodyPr/>
          <a:lstStyle/>
          <a:p>
            <a:endParaRPr lang="en-US"/>
          </a:p>
        </p:txBody>
      </p:sp>
      <p:sp>
        <p:nvSpPr>
          <p:cNvPr id="9" name="TextBox 9"/>
          <p:cNvSpPr txBox="1"/>
          <p:nvPr/>
        </p:nvSpPr>
        <p:spPr>
          <a:xfrm>
            <a:off x="1013753" y="3300583"/>
            <a:ext cx="11649824" cy="5811463"/>
          </a:xfrm>
          <a:prstGeom prst="rect">
            <a:avLst/>
          </a:prstGeom>
        </p:spPr>
        <p:txBody>
          <a:bodyPr wrap="square" lIns="0" tIns="0" rIns="0" bIns="0" rtlCol="0" anchor="t">
            <a:spAutoFit/>
          </a:bodyPr>
          <a:lstStyle/>
          <a:p>
            <a:pPr marL="582930" lvl="1" indent="-291465">
              <a:lnSpc>
                <a:spcPts val="3510"/>
              </a:lnSpc>
              <a:buFont typeface="Arial"/>
              <a:buChar char="•"/>
            </a:pPr>
            <a:r>
              <a:rPr lang="en-US" sz="2800" b="1" dirty="0">
                <a:solidFill>
                  <a:srgbClr val="4F6228"/>
                </a:solidFill>
                <a:latin typeface="Montserrat"/>
                <a:cs typeface="Segoe UI Light"/>
              </a:rPr>
              <a:t>To support the expansion of manufacturing in </a:t>
            </a:r>
            <a:r>
              <a:rPr lang="en-US" sz="2800" dirty="0">
                <a:solidFill>
                  <a:srgbClr val="000000"/>
                </a:solidFill>
                <a:latin typeface="Montserrat"/>
                <a:cs typeface="Segoe UI Light"/>
              </a:rPr>
              <a:t>NYS.</a:t>
            </a:r>
          </a:p>
          <a:p>
            <a:pPr marL="291465" lvl="1">
              <a:lnSpc>
                <a:spcPts val="3510"/>
              </a:lnSpc>
            </a:pPr>
            <a:endParaRPr lang="en-US" sz="2800" dirty="0">
              <a:solidFill>
                <a:srgbClr val="000000"/>
              </a:solidFill>
              <a:latin typeface="Montserrat"/>
              <a:cs typeface="Segoe UI Light"/>
            </a:endParaRPr>
          </a:p>
          <a:p>
            <a:pPr marL="582930" lvl="1" indent="-291465" algn="l">
              <a:lnSpc>
                <a:spcPts val="3510"/>
              </a:lnSpc>
              <a:buFont typeface="Arial"/>
              <a:buChar char="•"/>
            </a:pPr>
            <a:r>
              <a:rPr lang="en-US" sz="2800" dirty="0">
                <a:latin typeface="Montserrat" panose="00000500000000000000" pitchFamily="2" charset="0"/>
                <a:cs typeface="Segoe UI Light" panose="020B0502040204020203" pitchFamily="34" charset="0"/>
              </a:rPr>
              <a:t>To create opportunities for </a:t>
            </a:r>
            <a:r>
              <a:rPr lang="en-US" sz="2800" b="1" dirty="0">
                <a:solidFill>
                  <a:srgbClr val="4F6228"/>
                </a:solidFill>
                <a:latin typeface="Montserrat" panose="00000500000000000000" pitchFamily="2" charset="0"/>
                <a:cs typeface="Segoe UI Light" panose="020B0502040204020203" pitchFamily="34" charset="0"/>
              </a:rPr>
              <a:t>new private investment </a:t>
            </a:r>
            <a:r>
              <a:rPr lang="en-US" sz="2800" dirty="0">
                <a:latin typeface="Montserrat" panose="00000500000000000000" pitchFamily="2" charset="0"/>
                <a:cs typeface="Segoe UI Light" panose="020B0502040204020203" pitchFamily="34" charset="0"/>
              </a:rPr>
              <a:t>and</a:t>
            </a:r>
            <a:r>
              <a:rPr lang="en-US" sz="2800" dirty="0">
                <a:solidFill>
                  <a:srgbClr val="FF0000"/>
                </a:solidFill>
                <a:latin typeface="Montserrat" panose="00000500000000000000" pitchFamily="2" charset="0"/>
                <a:cs typeface="Segoe UI Light" panose="020B0502040204020203" pitchFamily="34" charset="0"/>
              </a:rPr>
              <a:t> </a:t>
            </a:r>
            <a:r>
              <a:rPr lang="en-US" sz="2800" b="1" dirty="0">
                <a:solidFill>
                  <a:srgbClr val="4F6228"/>
                </a:solidFill>
                <a:latin typeface="Montserrat" panose="00000500000000000000" pitchFamily="2" charset="0"/>
                <a:cs typeface="Segoe UI Light" panose="020B0502040204020203" pitchFamily="34" charset="0"/>
              </a:rPr>
              <a:t>job creation </a:t>
            </a:r>
            <a:r>
              <a:rPr lang="en-US" sz="2800" dirty="0">
                <a:latin typeface="Montserrat" panose="00000500000000000000" pitchFamily="2" charset="0"/>
                <a:cs typeface="Segoe UI Light" panose="020B0502040204020203" pitchFamily="34" charset="0"/>
              </a:rPr>
              <a:t>to retain our young people.</a:t>
            </a:r>
          </a:p>
          <a:p>
            <a:pPr marL="291465" lvl="1">
              <a:lnSpc>
                <a:spcPts val="3510"/>
              </a:lnSpc>
            </a:pPr>
            <a:endParaRPr lang="en-US" sz="2800" dirty="0">
              <a:solidFill>
                <a:srgbClr val="000000"/>
              </a:solidFill>
              <a:latin typeface="Montserrat"/>
              <a:cs typeface="Segoe UI Light"/>
            </a:endParaRPr>
          </a:p>
          <a:p>
            <a:pPr marL="582930" lvl="1" indent="-291465" algn="l">
              <a:lnSpc>
                <a:spcPts val="3510"/>
              </a:lnSpc>
              <a:buFont typeface="Arial"/>
              <a:buChar char="•"/>
            </a:pPr>
            <a:r>
              <a:rPr lang="en-US" sz="2800" b="1" dirty="0">
                <a:solidFill>
                  <a:srgbClr val="4F6228"/>
                </a:solidFill>
                <a:latin typeface="Montserrat" panose="00000500000000000000" pitchFamily="2" charset="0"/>
                <a:cs typeface="Segoe UI Light" panose="020B0502040204020203" pitchFamily="34" charset="0"/>
              </a:rPr>
              <a:t>To support the growth of existing manufacturers </a:t>
            </a:r>
            <a:r>
              <a:rPr lang="en-US" sz="2800" dirty="0">
                <a:latin typeface="Montserrat" panose="00000500000000000000" pitchFamily="2" charset="0"/>
                <a:cs typeface="Segoe UI Light" panose="020B0502040204020203" pitchFamily="34" charset="0"/>
              </a:rPr>
              <a:t>in the region and stem outward migration.</a:t>
            </a:r>
            <a:r>
              <a:rPr lang="en-US" sz="2800" b="1">
                <a:solidFill>
                  <a:srgbClr val="FF0000"/>
                </a:solidFill>
                <a:latin typeface="Montserrat" panose="00000500000000000000" pitchFamily="2" charset="0"/>
                <a:cs typeface="Segoe UI Light" panose="020B0502040204020203" pitchFamily="34" charset="0"/>
              </a:rPr>
              <a:t> </a:t>
            </a:r>
            <a:endParaRPr lang="en-US" sz="2800" b="1" dirty="0">
              <a:solidFill>
                <a:srgbClr val="4F6228"/>
              </a:solidFill>
              <a:latin typeface="Montserrat" panose="00000500000000000000" pitchFamily="2" charset="0"/>
              <a:cs typeface="Segoe UI Light" panose="020B0502040204020203" pitchFamily="34" charset="0"/>
            </a:endParaRPr>
          </a:p>
          <a:p>
            <a:pPr>
              <a:lnSpc>
                <a:spcPts val="3510"/>
              </a:lnSpc>
            </a:pPr>
            <a:endParaRPr lang="en-US" sz="2800" dirty="0">
              <a:solidFill>
                <a:srgbClr val="000000"/>
              </a:solidFill>
              <a:latin typeface="Montserrat"/>
              <a:cs typeface="Segoe UI Light"/>
            </a:endParaRPr>
          </a:p>
          <a:p>
            <a:pPr marL="582930" lvl="1" indent="-291465" algn="l">
              <a:lnSpc>
                <a:spcPts val="3510"/>
              </a:lnSpc>
              <a:buFont typeface="Arial"/>
              <a:buChar char="•"/>
            </a:pPr>
            <a:r>
              <a:rPr lang="en-US" sz="2800" dirty="0">
                <a:latin typeface="Montserrat" panose="00000500000000000000" pitchFamily="2" charset="0"/>
                <a:cs typeface="Segoe UI Light" panose="020B0502040204020203" pitchFamily="34" charset="0"/>
              </a:rPr>
              <a:t>To attract industries that align with R&amp;D at Binghamton University and are priority sectors in NYS: </a:t>
            </a:r>
            <a:r>
              <a:rPr lang="en-US" sz="2800" b="1" dirty="0">
                <a:solidFill>
                  <a:schemeClr val="accent3">
                    <a:lumMod val="50000"/>
                  </a:schemeClr>
                </a:solidFill>
                <a:latin typeface="Montserrat" panose="00000500000000000000" pitchFamily="2" charset="0"/>
                <a:cs typeface="Segoe UI Semibold" panose="020B0702040204020203" pitchFamily="34" charset="0"/>
              </a:rPr>
              <a:t>advanced electronics, semiconductors (supply chain), life sciences, </a:t>
            </a:r>
            <a:r>
              <a:rPr lang="en-US" sz="2800" b="1" dirty="0">
                <a:solidFill>
                  <a:srgbClr val="4F6228"/>
                </a:solidFill>
                <a:latin typeface="Montserrat" panose="00000500000000000000" pitchFamily="2" charset="0"/>
                <a:cs typeface="Segoe UI Semibold" panose="020B0702040204020203" pitchFamily="34" charset="0"/>
              </a:rPr>
              <a:t>and</a:t>
            </a:r>
            <a:r>
              <a:rPr lang="en-US" sz="2800" b="1" dirty="0">
                <a:solidFill>
                  <a:srgbClr val="FF0000"/>
                </a:solidFill>
                <a:latin typeface="Montserrat" panose="00000500000000000000" pitchFamily="2" charset="0"/>
                <a:cs typeface="Segoe UI Semibold" panose="020B0702040204020203" pitchFamily="34" charset="0"/>
              </a:rPr>
              <a:t> </a:t>
            </a:r>
            <a:r>
              <a:rPr lang="en-US" sz="2800" b="1" dirty="0">
                <a:solidFill>
                  <a:schemeClr val="accent3">
                    <a:lumMod val="50000"/>
                  </a:schemeClr>
                </a:solidFill>
                <a:latin typeface="Montserrat" panose="00000500000000000000" pitchFamily="2" charset="0"/>
                <a:cs typeface="Segoe UI Semibold" panose="020B0702040204020203" pitchFamily="34" charset="0"/>
              </a:rPr>
              <a:t>agricultural </a:t>
            </a:r>
            <a:r>
              <a:rPr lang="en-US" sz="2800" b="1" dirty="0">
                <a:solidFill>
                  <a:srgbClr val="4F6228"/>
                </a:solidFill>
                <a:latin typeface="Montserrat" panose="00000500000000000000" pitchFamily="2" charset="0"/>
                <a:cs typeface="Segoe UI Semibold" panose="020B0702040204020203" pitchFamily="34" charset="0"/>
              </a:rPr>
              <a:t>products</a:t>
            </a:r>
            <a:r>
              <a:rPr lang="en-US" sz="2800" b="1" dirty="0">
                <a:solidFill>
                  <a:schemeClr val="accent3">
                    <a:lumMod val="50000"/>
                  </a:schemeClr>
                </a:solidFill>
                <a:latin typeface="Montserrat" panose="00000500000000000000" pitchFamily="2" charset="0"/>
                <a:cs typeface="Segoe UI Semibold" panose="020B0702040204020203" pitchFamily="34" charset="0"/>
              </a:rPr>
              <a:t>.</a:t>
            </a:r>
          </a:p>
          <a:p>
            <a:pPr algn="l">
              <a:lnSpc>
                <a:spcPts val="3510"/>
              </a:lnSpc>
            </a:pPr>
            <a:endParaRPr lang="en-US" sz="2800" dirty="0">
              <a:solidFill>
                <a:srgbClr val="000000"/>
              </a:solidFill>
              <a:latin typeface="Montserrat" panose="00000500000000000000" pitchFamily="2" charset="0"/>
              <a:cs typeface="Segoe UI Light" panose="020B0502040204020203" pitchFamily="34" charset="0"/>
            </a:endParaRPr>
          </a:p>
        </p:txBody>
      </p:sp>
      <p:sp>
        <p:nvSpPr>
          <p:cNvPr id="10" name="TextBox 10"/>
          <p:cNvSpPr txBox="1"/>
          <p:nvPr/>
        </p:nvSpPr>
        <p:spPr>
          <a:xfrm>
            <a:off x="1143755" y="807717"/>
            <a:ext cx="8914645" cy="1692771"/>
          </a:xfrm>
          <a:prstGeom prst="rect">
            <a:avLst/>
          </a:prstGeom>
        </p:spPr>
        <p:txBody>
          <a:bodyPr wrap="square" lIns="0" tIns="0" rIns="0" bIns="0" rtlCol="0" anchor="t">
            <a:spAutoFit/>
          </a:bodyPr>
          <a:lstStyle>
            <a:defPPr>
              <a:defRPr lang="en-US"/>
            </a:defPPr>
            <a:lvl1pPr>
              <a:lnSpc>
                <a:spcPts val="6600"/>
              </a:lnSpc>
              <a:defRPr sz="6000">
                <a:solidFill>
                  <a:srgbClr val="000000"/>
                </a:solidFill>
                <a:latin typeface="Segoe UI Semibold"/>
                <a:cs typeface="Segoe UI Semibold"/>
              </a:defRPr>
            </a:lvl1pPr>
          </a:lstStyle>
          <a:p>
            <a:r>
              <a:rPr lang="en-US" b="1">
                <a:latin typeface="Montserrat SemiBold" panose="00000700000000000000" pitchFamily="2" charset="0"/>
              </a:rPr>
              <a:t>Why a Broome Technology Park?</a:t>
            </a:r>
          </a:p>
        </p:txBody>
      </p:sp>
      <p:sp>
        <p:nvSpPr>
          <p:cNvPr id="11" name="AutoShape 11"/>
          <p:cNvSpPr/>
          <p:nvPr/>
        </p:nvSpPr>
        <p:spPr>
          <a:xfrm>
            <a:off x="941309" y="2781300"/>
            <a:ext cx="6492240" cy="0"/>
          </a:xfrm>
          <a:prstGeom prst="line">
            <a:avLst/>
          </a:prstGeom>
          <a:ln w="38100" cap="flat">
            <a:solidFill>
              <a:srgbClr val="397D5A"/>
            </a:solidFill>
            <a:prstDash val="solid"/>
            <a:headEnd type="none" w="sm" len="sm"/>
            <a:tailEnd type="none" w="sm" len="sm"/>
          </a:ln>
        </p:spPr>
        <p:txBody>
          <a:bodyPr/>
          <a:lstStyle/>
          <a:p>
            <a:endParaRPr lang="en-US"/>
          </a:p>
        </p:txBody>
      </p:sp>
      <p:pic>
        <p:nvPicPr>
          <p:cNvPr id="1026" name="Picture 2" descr="Buying American &quot;Made in the USA ...">
            <a:extLst>
              <a:ext uri="{FF2B5EF4-FFF2-40B4-BE49-F238E27FC236}">
                <a16:creationId xmlns:a16="http://schemas.microsoft.com/office/drawing/2014/main" id="{046E3DD2-7BEA-0457-5C66-846502EE51C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158729" y="0"/>
            <a:ext cx="2857500" cy="28575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32429A-BFB8-0C8D-0D74-1BC212AED732}"/>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3B95F100-544C-A862-9B93-4FA88A846F0B}"/>
              </a:ext>
            </a:extLst>
          </p:cNvPr>
          <p:cNvSpPr/>
          <p:nvPr/>
        </p:nvSpPr>
        <p:spPr>
          <a:xfrm>
            <a:off x="0" y="-23813"/>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20000"/>
            </a:blip>
            <a:stretch>
              <a:fillRect t="-16666" b="-16666"/>
            </a:stretch>
          </a:blipFill>
        </p:spPr>
        <p:txBody>
          <a:bodyPr/>
          <a:lstStyle/>
          <a:p>
            <a:endParaRPr lang="en-US"/>
          </a:p>
        </p:txBody>
      </p:sp>
      <p:sp>
        <p:nvSpPr>
          <p:cNvPr id="5" name="TextBox 5">
            <a:extLst>
              <a:ext uri="{FF2B5EF4-FFF2-40B4-BE49-F238E27FC236}">
                <a16:creationId xmlns:a16="http://schemas.microsoft.com/office/drawing/2014/main" id="{39BDAF43-B461-C3D1-C2C3-BECE4B043E84}"/>
              </a:ext>
            </a:extLst>
          </p:cNvPr>
          <p:cNvSpPr txBox="1"/>
          <p:nvPr/>
        </p:nvSpPr>
        <p:spPr>
          <a:xfrm>
            <a:off x="0" y="-72330"/>
            <a:ext cx="18288000" cy="10359330"/>
          </a:xfrm>
          <a:prstGeom prst="rect">
            <a:avLst/>
          </a:prstGeom>
        </p:spPr>
        <p:txBody>
          <a:bodyPr lIns="50800" tIns="50800" rIns="50800" bIns="50800" rtlCol="0" anchor="ctr"/>
          <a:lstStyle/>
          <a:p>
            <a:pPr algn="l">
              <a:lnSpc>
                <a:spcPts val="2859"/>
              </a:lnSpc>
            </a:pPr>
            <a:endParaRPr/>
          </a:p>
        </p:txBody>
      </p:sp>
      <p:sp>
        <p:nvSpPr>
          <p:cNvPr id="7" name="TextBox 7">
            <a:extLst>
              <a:ext uri="{FF2B5EF4-FFF2-40B4-BE49-F238E27FC236}">
                <a16:creationId xmlns:a16="http://schemas.microsoft.com/office/drawing/2014/main" id="{9BE6C71E-5930-1015-88E3-0D0281754D44}"/>
              </a:ext>
            </a:extLst>
          </p:cNvPr>
          <p:cNvSpPr txBox="1"/>
          <p:nvPr/>
        </p:nvSpPr>
        <p:spPr>
          <a:xfrm>
            <a:off x="674408" y="8883629"/>
            <a:ext cx="12111408" cy="757580"/>
          </a:xfrm>
          <a:prstGeom prst="rect">
            <a:avLst/>
          </a:prstGeom>
        </p:spPr>
        <p:txBody>
          <a:bodyPr lIns="0" tIns="0" rIns="0" bIns="0" rtlCol="0" anchor="t">
            <a:spAutoFit/>
          </a:bodyPr>
          <a:lstStyle/>
          <a:p>
            <a:pPr>
              <a:lnSpc>
                <a:spcPts val="5940"/>
              </a:lnSpc>
              <a:spcBef>
                <a:spcPct val="0"/>
              </a:spcBef>
            </a:pPr>
            <a:r>
              <a:rPr lang="en-US" sz="6000" spc="210" dirty="0">
                <a:solidFill>
                  <a:srgbClr val="005543"/>
                </a:solidFill>
                <a:latin typeface="Montserrat SemiBold" panose="00000700000000000000" pitchFamily="2" charset="0"/>
                <a:cs typeface="Segoe UI Semibold" panose="020B0702040204020203" pitchFamily="34" charset="0"/>
              </a:rPr>
              <a:t>The Study Area Location</a:t>
            </a:r>
          </a:p>
        </p:txBody>
      </p:sp>
    </p:spTree>
    <p:extLst>
      <p:ext uri="{BB962C8B-B14F-4D97-AF65-F5344CB8AC3E}">
        <p14:creationId xmlns:p14="http://schemas.microsoft.com/office/powerpoint/2010/main" val="35136054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11327" y="15447"/>
            <a:ext cx="4586435" cy="10315166"/>
            <a:chOff x="0" y="0"/>
            <a:chExt cx="1018214" cy="2728956"/>
          </a:xfrm>
        </p:grpSpPr>
        <p:sp>
          <p:nvSpPr>
            <p:cNvPr id="5" name="Freeform 5"/>
            <p:cNvSpPr/>
            <p:nvPr/>
          </p:nvSpPr>
          <p:spPr>
            <a:xfrm>
              <a:off x="0" y="0"/>
              <a:ext cx="1018214" cy="2728956"/>
            </a:xfrm>
            <a:custGeom>
              <a:avLst/>
              <a:gdLst/>
              <a:ahLst/>
              <a:cxnLst/>
              <a:rect l="l" t="t" r="r" b="b"/>
              <a:pathLst>
                <a:path w="1018214" h="2728956">
                  <a:moveTo>
                    <a:pt x="0" y="0"/>
                  </a:moveTo>
                  <a:lnTo>
                    <a:pt x="1018214" y="0"/>
                  </a:lnTo>
                  <a:lnTo>
                    <a:pt x="1018214" y="2728956"/>
                  </a:lnTo>
                  <a:lnTo>
                    <a:pt x="0" y="2728956"/>
                  </a:lnTo>
                  <a:close/>
                </a:path>
              </a:pathLst>
            </a:custGeom>
            <a:solidFill>
              <a:srgbClr val="397D5A"/>
            </a:solidFill>
          </p:spPr>
          <p:txBody>
            <a:bodyPr/>
            <a:lstStyle/>
            <a:p>
              <a:endParaRPr lang="en-US"/>
            </a:p>
          </p:txBody>
        </p:sp>
        <p:sp>
          <p:nvSpPr>
            <p:cNvPr id="6" name="TextBox 6"/>
            <p:cNvSpPr txBox="1"/>
            <p:nvPr/>
          </p:nvSpPr>
          <p:spPr>
            <a:xfrm>
              <a:off x="0" y="-19050"/>
              <a:ext cx="1018214" cy="2748006"/>
            </a:xfrm>
            <a:prstGeom prst="rect">
              <a:avLst/>
            </a:prstGeom>
            <a:solidFill>
              <a:srgbClr val="397D5A"/>
            </a:solidFill>
          </p:spPr>
          <p:txBody>
            <a:bodyPr lIns="50800" tIns="50800" rIns="50800" bIns="50800" rtlCol="0" anchor="ctr"/>
            <a:lstStyle/>
            <a:p>
              <a:pPr algn="ctr">
                <a:lnSpc>
                  <a:spcPts val="2859"/>
                </a:lnSpc>
              </a:pPr>
              <a:endParaRPr/>
            </a:p>
          </p:txBody>
        </p:sp>
      </p:grpSp>
      <p:sp>
        <p:nvSpPr>
          <p:cNvPr id="7" name="TextBox 7"/>
          <p:cNvSpPr txBox="1"/>
          <p:nvPr/>
        </p:nvSpPr>
        <p:spPr>
          <a:xfrm>
            <a:off x="381000" y="1638300"/>
            <a:ext cx="3575414" cy="1397883"/>
          </a:xfrm>
          <a:prstGeom prst="rect">
            <a:avLst/>
          </a:prstGeom>
        </p:spPr>
        <p:txBody>
          <a:bodyPr lIns="0" tIns="0" rIns="0" bIns="0" rtlCol="0" anchor="t">
            <a:spAutoFit/>
          </a:bodyPr>
          <a:lstStyle/>
          <a:p>
            <a:pPr marL="0" lvl="0" indent="0" algn="ctr">
              <a:lnSpc>
                <a:spcPct val="118000"/>
              </a:lnSpc>
              <a:spcBef>
                <a:spcPct val="0"/>
              </a:spcBef>
            </a:pPr>
            <a:r>
              <a:rPr lang="en-US" sz="4000">
                <a:solidFill>
                  <a:srgbClr val="FFFFFF"/>
                </a:solidFill>
                <a:latin typeface="Montserrat SemiBold" panose="00000700000000000000" pitchFamily="2" charset="0"/>
              </a:rPr>
              <a:t>Study Area Properties</a:t>
            </a:r>
          </a:p>
        </p:txBody>
      </p:sp>
      <p:sp>
        <p:nvSpPr>
          <p:cNvPr id="3" name="TextBox 17">
            <a:extLst>
              <a:ext uri="{FF2B5EF4-FFF2-40B4-BE49-F238E27FC236}">
                <a16:creationId xmlns:a16="http://schemas.microsoft.com/office/drawing/2014/main" id="{39F76B9E-8101-0767-F34D-70E2B5BF5B07}"/>
              </a:ext>
            </a:extLst>
          </p:cNvPr>
          <p:cNvSpPr txBox="1"/>
          <p:nvPr/>
        </p:nvSpPr>
        <p:spPr>
          <a:xfrm>
            <a:off x="109567" y="3671646"/>
            <a:ext cx="3575414" cy="4633128"/>
          </a:xfrm>
          <a:prstGeom prst="rect">
            <a:avLst/>
          </a:prstGeom>
        </p:spPr>
        <p:txBody>
          <a:bodyPr wrap="square" lIns="0" tIns="0" rIns="0" bIns="0" rtlCol="0" anchor="t">
            <a:spAutoFit/>
          </a:bodyPr>
          <a:lstStyle>
            <a:defPPr>
              <a:defRPr lang="en-US"/>
            </a:defPPr>
            <a:lvl1pPr>
              <a:lnSpc>
                <a:spcPts val="3972"/>
              </a:lnSpc>
              <a:defRPr sz="2878" spc="282">
                <a:solidFill>
                  <a:srgbClr val="000000"/>
                </a:solidFill>
                <a:latin typeface="Montserrat Bold"/>
              </a:defRPr>
            </a:lvl1pPr>
            <a:lvl2pPr marL="621457" lvl="1" indent="-310728">
              <a:spcAft>
                <a:spcPts val="1200"/>
              </a:spcAft>
              <a:buFont typeface="Arial"/>
              <a:buChar char="•"/>
              <a:defRPr sz="2878" spc="282">
                <a:solidFill>
                  <a:srgbClr val="000000"/>
                </a:solidFill>
                <a:latin typeface="Montserrat"/>
              </a:defRPr>
            </a:lvl2pPr>
          </a:lstStyle>
          <a:p>
            <a:pPr marL="634365" lvl="1" indent="-342900">
              <a:lnSpc>
                <a:spcPct val="118000"/>
              </a:lnSpc>
            </a:pPr>
            <a:r>
              <a:rPr lang="en-US" sz="2400" spc="0" dirty="0">
                <a:solidFill>
                  <a:schemeClr val="bg1"/>
                </a:solidFill>
                <a:latin typeface="Montserrat" panose="00000500000000000000" pitchFamily="2" charset="0"/>
                <a:cs typeface="Segoe UI Light"/>
              </a:rPr>
              <a:t>In Towns of Maine and Union</a:t>
            </a:r>
          </a:p>
          <a:p>
            <a:pPr marL="634365" lvl="1" indent="-342900">
              <a:lnSpc>
                <a:spcPct val="118000"/>
              </a:lnSpc>
            </a:pPr>
            <a:r>
              <a:rPr lang="en-US" sz="2400" spc="0" dirty="0">
                <a:solidFill>
                  <a:schemeClr val="bg1"/>
                </a:solidFill>
                <a:latin typeface="Montserrat" panose="00000500000000000000" pitchFamily="2" charset="0"/>
                <a:cs typeface="Segoe UI Light"/>
              </a:rPr>
              <a:t>Close proximity to I-86/I-81/I-88 and the Greater Binghamton Airport</a:t>
            </a:r>
          </a:p>
          <a:p>
            <a:pPr marL="634365" lvl="1" indent="-342900">
              <a:lnSpc>
                <a:spcPct val="118000"/>
              </a:lnSpc>
            </a:pPr>
            <a:r>
              <a:rPr lang="en-US" sz="2400" spc="0" dirty="0">
                <a:solidFill>
                  <a:schemeClr val="bg1"/>
                </a:solidFill>
                <a:latin typeface="Montserrat" panose="00000500000000000000" pitchFamily="2" charset="0"/>
                <a:cs typeface="Segoe UI Light"/>
              </a:rPr>
              <a:t>Visually Buffered from Adjacent Areas</a:t>
            </a:r>
          </a:p>
        </p:txBody>
      </p:sp>
      <p:pic>
        <p:nvPicPr>
          <p:cNvPr id="17" name="Picture 16">
            <a:extLst>
              <a:ext uri="{FF2B5EF4-FFF2-40B4-BE49-F238E27FC236}">
                <a16:creationId xmlns:a16="http://schemas.microsoft.com/office/drawing/2014/main" id="{45A6DF68-E64B-E90A-99CB-3958AA1547D9}"/>
              </a:ext>
            </a:extLst>
          </p:cNvPr>
          <p:cNvPicPr>
            <a:picLocks noChangeAspect="1"/>
          </p:cNvPicPr>
          <p:nvPr/>
        </p:nvPicPr>
        <p:blipFill>
          <a:blip r:embed="rId4"/>
          <a:stretch>
            <a:fillRect/>
          </a:stretch>
        </p:blipFill>
        <p:spPr>
          <a:xfrm>
            <a:off x="4575108" y="-919843"/>
            <a:ext cx="12184683" cy="11858480"/>
          </a:xfrm>
          <a:prstGeom prst="rect">
            <a:avLst/>
          </a:prstGeom>
        </p:spPr>
      </p:pic>
    </p:spTree>
  </p:cSld>
  <p:clrMapOvr>
    <a:masterClrMapping/>
  </p:clrMapOvr>
  <p:extLst>
    <p:ext uri="{6950BFC3-D8DA-4A85-94F7-54DA5524770B}">
      <p188:commentRel xmlns:p188="http://schemas.microsoft.com/office/powerpoint/2018/8/main" r:id="rId3"/>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16666" b="-16666"/>
            </a:stretch>
          </a:blipFill>
        </p:spPr>
        <p:txBody>
          <a:bodyPr/>
          <a:lstStyle/>
          <a:p>
            <a:endParaRPr lang="en-US"/>
          </a:p>
        </p:txBody>
      </p:sp>
      <p:sp>
        <p:nvSpPr>
          <p:cNvPr id="11" name="TextBox 11"/>
          <p:cNvSpPr txBox="1"/>
          <p:nvPr/>
        </p:nvSpPr>
        <p:spPr>
          <a:xfrm>
            <a:off x="0" y="-59579"/>
            <a:ext cx="18288000" cy="1183005"/>
          </a:xfrm>
          <a:prstGeom prst="rect">
            <a:avLst/>
          </a:prstGeom>
        </p:spPr>
        <p:txBody>
          <a:bodyPr lIns="0" tIns="0" rIns="0" bIns="0" rtlCol="0" anchor="t">
            <a:spAutoFit/>
          </a:bodyPr>
          <a:lstStyle/>
          <a:p>
            <a:pPr marL="0" lvl="0" indent="0" algn="ctr">
              <a:lnSpc>
                <a:spcPts val="9659"/>
              </a:lnSpc>
              <a:spcBef>
                <a:spcPct val="0"/>
              </a:spcBef>
            </a:pPr>
            <a:r>
              <a:rPr lang="en-US" sz="6999" spc="244">
                <a:solidFill>
                  <a:srgbClr val="005543"/>
                </a:solidFill>
                <a:latin typeface="Montserrat Classic Bold"/>
              </a:rPr>
              <a:t>“Old” v “New” Developmental Models</a:t>
            </a:r>
          </a:p>
        </p:txBody>
      </p:sp>
      <p:grpSp>
        <p:nvGrpSpPr>
          <p:cNvPr id="6" name="Group 5">
            <a:extLst>
              <a:ext uri="{FF2B5EF4-FFF2-40B4-BE49-F238E27FC236}">
                <a16:creationId xmlns:a16="http://schemas.microsoft.com/office/drawing/2014/main" id="{FD47A61A-A2BF-8251-13EE-8E55B0F5DDD6}"/>
              </a:ext>
            </a:extLst>
          </p:cNvPr>
          <p:cNvGrpSpPr/>
          <p:nvPr/>
        </p:nvGrpSpPr>
        <p:grpSpPr>
          <a:xfrm>
            <a:off x="762000" y="1067113"/>
            <a:ext cx="7202317" cy="9219887"/>
            <a:chOff x="96185" y="1126692"/>
            <a:chExt cx="7202317" cy="9219887"/>
          </a:xfrm>
        </p:grpSpPr>
        <p:grpSp>
          <p:nvGrpSpPr>
            <p:cNvPr id="10" name="Group 3">
              <a:extLst>
                <a:ext uri="{FF2B5EF4-FFF2-40B4-BE49-F238E27FC236}">
                  <a16:creationId xmlns:a16="http://schemas.microsoft.com/office/drawing/2014/main" id="{DDB11B19-E918-AB43-7871-DBE7F6811019}"/>
                </a:ext>
              </a:extLst>
            </p:cNvPr>
            <p:cNvGrpSpPr/>
            <p:nvPr/>
          </p:nvGrpSpPr>
          <p:grpSpPr>
            <a:xfrm>
              <a:off x="96185" y="1183005"/>
              <a:ext cx="7202317" cy="9163574"/>
              <a:chOff x="0" y="0"/>
              <a:chExt cx="1896907" cy="1667357"/>
            </a:xfrm>
          </p:grpSpPr>
          <p:sp>
            <p:nvSpPr>
              <p:cNvPr id="21" name="Freeform 4">
                <a:extLst>
                  <a:ext uri="{FF2B5EF4-FFF2-40B4-BE49-F238E27FC236}">
                    <a16:creationId xmlns:a16="http://schemas.microsoft.com/office/drawing/2014/main" id="{725358DA-1BA2-58BA-A8B1-4E35AFA79525}"/>
                  </a:ext>
                </a:extLst>
              </p:cNvPr>
              <p:cNvSpPr/>
              <p:nvPr/>
            </p:nvSpPr>
            <p:spPr>
              <a:xfrm>
                <a:off x="0" y="0"/>
                <a:ext cx="1896907" cy="1667357"/>
              </a:xfrm>
              <a:custGeom>
                <a:avLst/>
                <a:gdLst/>
                <a:ahLst/>
                <a:cxnLst/>
                <a:rect l="l" t="t" r="r" b="b"/>
                <a:pathLst>
                  <a:path w="1896907" h="1667357">
                    <a:moveTo>
                      <a:pt x="0" y="0"/>
                    </a:moveTo>
                    <a:lnTo>
                      <a:pt x="1896907" y="0"/>
                    </a:lnTo>
                    <a:lnTo>
                      <a:pt x="1896907" y="1667357"/>
                    </a:lnTo>
                    <a:lnTo>
                      <a:pt x="0" y="1667357"/>
                    </a:lnTo>
                    <a:close/>
                  </a:path>
                </a:pathLst>
              </a:custGeom>
              <a:solidFill>
                <a:srgbClr val="FFFFFF"/>
              </a:solidFill>
            </p:spPr>
            <p:txBody>
              <a:bodyPr/>
              <a:lstStyle/>
              <a:p>
                <a:endParaRPr lang="en-US"/>
              </a:p>
            </p:txBody>
          </p:sp>
          <p:sp>
            <p:nvSpPr>
              <p:cNvPr id="22" name="TextBox 5">
                <a:extLst>
                  <a:ext uri="{FF2B5EF4-FFF2-40B4-BE49-F238E27FC236}">
                    <a16:creationId xmlns:a16="http://schemas.microsoft.com/office/drawing/2014/main" id="{797781AE-FAE1-6349-B6B4-6935A4966945}"/>
                  </a:ext>
                </a:extLst>
              </p:cNvPr>
              <p:cNvSpPr txBox="1"/>
              <p:nvPr/>
            </p:nvSpPr>
            <p:spPr>
              <a:xfrm>
                <a:off x="0" y="-19050"/>
                <a:ext cx="1896907" cy="1686407"/>
              </a:xfrm>
              <a:prstGeom prst="rect">
                <a:avLst/>
              </a:prstGeom>
            </p:spPr>
            <p:txBody>
              <a:bodyPr lIns="50800" tIns="50800" rIns="50800" bIns="50800" rtlCol="0" anchor="ctr"/>
              <a:lstStyle/>
              <a:p>
                <a:pPr algn="ctr">
                  <a:lnSpc>
                    <a:spcPts val="2859"/>
                  </a:lnSpc>
                </a:pPr>
                <a:endParaRPr/>
              </a:p>
            </p:txBody>
          </p:sp>
        </p:grpSp>
        <p:sp>
          <p:nvSpPr>
            <p:cNvPr id="14" name="TextBox 12">
              <a:extLst>
                <a:ext uri="{FF2B5EF4-FFF2-40B4-BE49-F238E27FC236}">
                  <a16:creationId xmlns:a16="http://schemas.microsoft.com/office/drawing/2014/main" id="{D75BB2FA-DAF9-CC7F-08FB-3254FCD1442C}"/>
                </a:ext>
              </a:extLst>
            </p:cNvPr>
            <p:cNvSpPr txBox="1"/>
            <p:nvPr/>
          </p:nvSpPr>
          <p:spPr>
            <a:xfrm>
              <a:off x="1135219" y="1126692"/>
              <a:ext cx="5124247" cy="1835311"/>
            </a:xfrm>
            <a:prstGeom prst="rect">
              <a:avLst/>
            </a:prstGeom>
          </p:spPr>
          <p:txBody>
            <a:bodyPr wrap="square" lIns="0" tIns="0" rIns="0" bIns="0" rtlCol="0" anchor="t">
              <a:spAutoFit/>
            </a:bodyPr>
            <a:lstStyle/>
            <a:p>
              <a:pPr algn="ctr">
                <a:lnSpc>
                  <a:spcPts val="4155"/>
                </a:lnSpc>
              </a:pPr>
              <a:r>
                <a:rPr lang="en-US" sz="3011" spc="105">
                  <a:solidFill>
                    <a:srgbClr val="005543"/>
                  </a:solidFill>
                  <a:latin typeface="Montserrat Classic Bold"/>
                </a:rPr>
                <a:t>Old Development Model</a:t>
              </a:r>
            </a:p>
            <a:p>
              <a:pPr marL="0" lvl="0" indent="0" algn="ctr">
                <a:lnSpc>
                  <a:spcPts val="3462"/>
                </a:lnSpc>
                <a:spcBef>
                  <a:spcPct val="0"/>
                </a:spcBef>
              </a:pPr>
              <a:r>
                <a:rPr lang="en-US" sz="2509" spc="87">
                  <a:solidFill>
                    <a:srgbClr val="005543"/>
                  </a:solidFill>
                  <a:latin typeface="Montserrat Classic"/>
                </a:rPr>
                <a:t>Takes away local resources and benefits. Profit over people and planet</a:t>
              </a:r>
            </a:p>
          </p:txBody>
        </p:sp>
        <p:grpSp>
          <p:nvGrpSpPr>
            <p:cNvPr id="15" name="Group 14">
              <a:extLst>
                <a:ext uri="{FF2B5EF4-FFF2-40B4-BE49-F238E27FC236}">
                  <a16:creationId xmlns:a16="http://schemas.microsoft.com/office/drawing/2014/main" id="{C4844880-BE98-E13B-7303-33181C97DB15}"/>
                </a:ext>
              </a:extLst>
            </p:cNvPr>
            <p:cNvGrpSpPr/>
            <p:nvPr/>
          </p:nvGrpSpPr>
          <p:grpSpPr>
            <a:xfrm>
              <a:off x="120248" y="3105987"/>
              <a:ext cx="6993099" cy="7203434"/>
              <a:chOff x="120248" y="3105987"/>
              <a:chExt cx="6993099" cy="7203434"/>
            </a:xfrm>
          </p:grpSpPr>
          <p:pic>
            <p:nvPicPr>
              <p:cNvPr id="16" name="Picture 12" descr="31,400+ Industrial Park Stock Photos, Pictures &amp; Royalty-Free Images -  iStock | Industrial park building, Aerial industrial park, Industrial park  uk">
                <a:extLst>
                  <a:ext uri="{FF2B5EF4-FFF2-40B4-BE49-F238E27FC236}">
                    <a16:creationId xmlns:a16="http://schemas.microsoft.com/office/drawing/2014/main" id="{3278A021-9B10-C564-3CD3-F07869C08EA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1895" r="21895"/>
              <a:stretch/>
            </p:blipFill>
            <p:spPr bwMode="auto">
              <a:xfrm>
                <a:off x="120248" y="3105987"/>
                <a:ext cx="3494544" cy="3494544"/>
              </a:xfrm>
              <a:prstGeom prst="ellipse">
                <a:avLst/>
              </a:prstGeom>
              <a:noFill/>
              <a:extLst>
                <a:ext uri="{909E8E84-426E-40DD-AFC4-6F175D3DCCD1}">
                  <a14:hiddenFill xmlns:a14="http://schemas.microsoft.com/office/drawing/2010/main">
                    <a:solidFill>
                      <a:srgbClr val="FFFFFF"/>
                    </a:solidFill>
                  </a14:hiddenFill>
                </a:ext>
              </a:extLst>
            </p:spPr>
          </p:pic>
          <p:pic>
            <p:nvPicPr>
              <p:cNvPr id="17" name="Picture 14" descr="Suburban Office Parks Are Being Turned Into Housing - Business Insider">
                <a:extLst>
                  <a:ext uri="{FF2B5EF4-FFF2-40B4-BE49-F238E27FC236}">
                    <a16:creationId xmlns:a16="http://schemas.microsoft.com/office/drawing/2014/main" id="{5257427B-157A-F390-2CB8-2EBC28D7F34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4355" t="29783" r="36473" b="11874"/>
              <a:stretch/>
            </p:blipFill>
            <p:spPr bwMode="auto">
              <a:xfrm>
                <a:off x="3618803" y="4610100"/>
                <a:ext cx="3494544" cy="3494544"/>
              </a:xfrm>
              <a:prstGeom prst="ellipse">
                <a:avLst/>
              </a:prstGeom>
              <a:noFill/>
              <a:extLst>
                <a:ext uri="{909E8E84-426E-40DD-AFC4-6F175D3DCCD1}">
                  <a14:hiddenFill xmlns:a14="http://schemas.microsoft.com/office/drawing/2010/main">
                    <a:solidFill>
                      <a:srgbClr val="FFFFFF"/>
                    </a:solidFill>
                  </a14:hiddenFill>
                </a:ext>
              </a:extLst>
            </p:spPr>
          </p:pic>
          <p:pic>
            <p:nvPicPr>
              <p:cNvPr id="20" name="Picture 10" descr="Shifting gears: why US cities are falling out of love with the parking lot  | US news | The Guardian">
                <a:extLst>
                  <a:ext uri="{FF2B5EF4-FFF2-40B4-BE49-F238E27FC236}">
                    <a16:creationId xmlns:a16="http://schemas.microsoft.com/office/drawing/2014/main" id="{EE05CF3B-3938-2100-74A1-FFF44575A38C}"/>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0296" t="5642" r="26475" b="5642"/>
              <a:stretch/>
            </p:blipFill>
            <p:spPr bwMode="auto">
              <a:xfrm>
                <a:off x="135489" y="6814876"/>
                <a:ext cx="3494545" cy="3494545"/>
              </a:xfrm>
              <a:prstGeom prst="ellipse">
                <a:avLst/>
              </a:prstGeom>
              <a:noFill/>
              <a:extLst>
                <a:ext uri="{909E8E84-426E-40DD-AFC4-6F175D3DCCD1}">
                  <a14:hiddenFill xmlns:a14="http://schemas.microsoft.com/office/drawing/2010/main">
                    <a:solidFill>
                      <a:srgbClr val="FFFFFF"/>
                    </a:solidFill>
                  </a14:hiddenFill>
                </a:ext>
              </a:extLst>
            </p:spPr>
          </p:pic>
        </p:grpSp>
      </p:grpSp>
      <p:grpSp>
        <p:nvGrpSpPr>
          <p:cNvPr id="47" name="Group 46">
            <a:extLst>
              <a:ext uri="{FF2B5EF4-FFF2-40B4-BE49-F238E27FC236}">
                <a16:creationId xmlns:a16="http://schemas.microsoft.com/office/drawing/2014/main" id="{52E3DA8A-232D-289A-2143-D2AA31A067EA}"/>
              </a:ext>
            </a:extLst>
          </p:cNvPr>
          <p:cNvGrpSpPr/>
          <p:nvPr/>
        </p:nvGrpSpPr>
        <p:grpSpPr>
          <a:xfrm>
            <a:off x="10134600" y="1178787"/>
            <a:ext cx="7200000" cy="9108213"/>
            <a:chOff x="10134600" y="1178787"/>
            <a:chExt cx="7200000" cy="9108213"/>
          </a:xfrm>
        </p:grpSpPr>
        <p:pic>
          <p:nvPicPr>
            <p:cNvPr id="45" name="Picture 44">
              <a:extLst>
                <a:ext uri="{FF2B5EF4-FFF2-40B4-BE49-F238E27FC236}">
                  <a16:creationId xmlns:a16="http://schemas.microsoft.com/office/drawing/2014/main" id="{E4750D10-5294-D8A1-1D4F-DBF9922BB617}"/>
                </a:ext>
              </a:extLst>
            </p:cNvPr>
            <p:cNvPicPr>
              <a:picLocks noChangeAspect="1"/>
            </p:cNvPicPr>
            <p:nvPr/>
          </p:nvPicPr>
          <p:blipFill>
            <a:blip r:embed="rId7"/>
            <a:stretch>
              <a:fillRect/>
            </a:stretch>
          </p:blipFill>
          <p:spPr>
            <a:xfrm>
              <a:off x="10134600" y="1178787"/>
              <a:ext cx="7200000" cy="9108213"/>
            </a:xfrm>
            <a:prstGeom prst="rect">
              <a:avLst/>
            </a:prstGeom>
          </p:spPr>
        </p:pic>
        <p:sp>
          <p:nvSpPr>
            <p:cNvPr id="46" name="TextBox 13">
              <a:extLst>
                <a:ext uri="{FF2B5EF4-FFF2-40B4-BE49-F238E27FC236}">
                  <a16:creationId xmlns:a16="http://schemas.microsoft.com/office/drawing/2014/main" id="{4AC4803E-880A-A0F1-D9D2-53880532F7FA}"/>
                </a:ext>
              </a:extLst>
            </p:cNvPr>
            <p:cNvSpPr txBox="1"/>
            <p:nvPr/>
          </p:nvSpPr>
          <p:spPr>
            <a:xfrm>
              <a:off x="11390102" y="1284713"/>
              <a:ext cx="5240547" cy="1835311"/>
            </a:xfrm>
            <a:prstGeom prst="rect">
              <a:avLst/>
            </a:prstGeom>
          </p:spPr>
          <p:txBody>
            <a:bodyPr wrap="square" lIns="0" tIns="0" rIns="0" bIns="0" rtlCol="0" anchor="t">
              <a:spAutoFit/>
            </a:bodyPr>
            <a:lstStyle/>
            <a:p>
              <a:pPr algn="ctr">
                <a:lnSpc>
                  <a:spcPts val="4155"/>
                </a:lnSpc>
              </a:pPr>
              <a:r>
                <a:rPr lang="en-US" sz="3011" spc="105">
                  <a:solidFill>
                    <a:srgbClr val="FFFFFF"/>
                  </a:solidFill>
                  <a:latin typeface="Montserrat Classic Bold"/>
                </a:rPr>
                <a:t>New Development Model</a:t>
              </a:r>
            </a:p>
            <a:p>
              <a:pPr marL="0" lvl="0" indent="0" algn="ctr">
                <a:lnSpc>
                  <a:spcPts val="3462"/>
                </a:lnSpc>
                <a:spcBef>
                  <a:spcPct val="0"/>
                </a:spcBef>
              </a:pPr>
              <a:r>
                <a:rPr lang="en-US" sz="2509" spc="87">
                  <a:solidFill>
                    <a:srgbClr val="FFFFFF"/>
                  </a:solidFill>
                  <a:latin typeface="Montserrat Classic"/>
                </a:rPr>
                <a:t>Gives back and supports the local community and ecosystem</a:t>
              </a:r>
            </a:p>
          </p:txBody>
        </p:sp>
      </p:grpSp>
    </p:spTree>
    <p:extLst>
      <p:ext uri="{BB962C8B-B14F-4D97-AF65-F5344CB8AC3E}">
        <p14:creationId xmlns:p14="http://schemas.microsoft.com/office/powerpoint/2010/main" val="22748020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AB101B-3A58-5D24-A6D3-A0A42B2A945E}"/>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D501C4D7-A8FB-529F-44E7-2E0117799C41}"/>
              </a:ext>
            </a:extLst>
          </p:cNvPr>
          <p:cNvGrpSpPr/>
          <p:nvPr/>
        </p:nvGrpSpPr>
        <p:grpSpPr>
          <a:xfrm>
            <a:off x="-1693784" y="-506450"/>
            <a:ext cx="2484359" cy="11299900"/>
            <a:chOff x="0" y="0"/>
            <a:chExt cx="654317" cy="2976105"/>
          </a:xfrm>
        </p:grpSpPr>
        <p:sp>
          <p:nvSpPr>
            <p:cNvPr id="3" name="Freeform 3">
              <a:extLst>
                <a:ext uri="{FF2B5EF4-FFF2-40B4-BE49-F238E27FC236}">
                  <a16:creationId xmlns:a16="http://schemas.microsoft.com/office/drawing/2014/main" id="{9244CF34-8FAC-7D66-2797-0E05E50701C3}"/>
                </a:ext>
              </a:extLst>
            </p:cNvPr>
            <p:cNvSpPr/>
            <p:nvPr/>
          </p:nvSpPr>
          <p:spPr>
            <a:xfrm>
              <a:off x="0" y="0"/>
              <a:ext cx="654317" cy="2976105"/>
            </a:xfrm>
            <a:custGeom>
              <a:avLst/>
              <a:gdLst/>
              <a:ahLst/>
              <a:cxnLst/>
              <a:rect l="l" t="t" r="r" b="b"/>
              <a:pathLst>
                <a:path w="654317" h="2976105">
                  <a:moveTo>
                    <a:pt x="0" y="0"/>
                  </a:moveTo>
                  <a:lnTo>
                    <a:pt x="654317" y="0"/>
                  </a:lnTo>
                  <a:lnTo>
                    <a:pt x="654317" y="2976105"/>
                  </a:lnTo>
                  <a:lnTo>
                    <a:pt x="0" y="2976105"/>
                  </a:lnTo>
                  <a:close/>
                </a:path>
              </a:pathLst>
            </a:custGeom>
            <a:solidFill>
              <a:srgbClr val="397D5A"/>
            </a:solidFill>
          </p:spPr>
          <p:txBody>
            <a:bodyPr/>
            <a:lstStyle/>
            <a:p>
              <a:endParaRPr lang="en-US"/>
            </a:p>
          </p:txBody>
        </p:sp>
        <p:sp>
          <p:nvSpPr>
            <p:cNvPr id="4" name="TextBox 4">
              <a:extLst>
                <a:ext uri="{FF2B5EF4-FFF2-40B4-BE49-F238E27FC236}">
                  <a16:creationId xmlns:a16="http://schemas.microsoft.com/office/drawing/2014/main" id="{C829A4CA-2B89-81EE-DDE2-5BA000CFA1EA}"/>
                </a:ext>
              </a:extLst>
            </p:cNvPr>
            <p:cNvSpPr txBox="1"/>
            <p:nvPr/>
          </p:nvSpPr>
          <p:spPr>
            <a:xfrm>
              <a:off x="0" y="-19050"/>
              <a:ext cx="654317" cy="2995155"/>
            </a:xfrm>
            <a:prstGeom prst="rect">
              <a:avLst/>
            </a:prstGeom>
          </p:spPr>
          <p:txBody>
            <a:bodyPr lIns="50800" tIns="50800" rIns="50800" bIns="50800" rtlCol="0" anchor="ctr"/>
            <a:lstStyle/>
            <a:p>
              <a:pPr algn="ctr">
                <a:lnSpc>
                  <a:spcPts val="2859"/>
                </a:lnSpc>
              </a:pPr>
              <a:endParaRPr/>
            </a:p>
          </p:txBody>
        </p:sp>
      </p:grpSp>
      <p:sp>
        <p:nvSpPr>
          <p:cNvPr id="19" name="TextBox 10">
            <a:extLst>
              <a:ext uri="{FF2B5EF4-FFF2-40B4-BE49-F238E27FC236}">
                <a16:creationId xmlns:a16="http://schemas.microsoft.com/office/drawing/2014/main" id="{B2975CCA-9427-1FAD-E376-0290CCEE0BAF}"/>
              </a:ext>
            </a:extLst>
          </p:cNvPr>
          <p:cNvSpPr txBox="1"/>
          <p:nvPr/>
        </p:nvSpPr>
        <p:spPr>
          <a:xfrm>
            <a:off x="946828" y="875386"/>
            <a:ext cx="4593771" cy="1692771"/>
          </a:xfrm>
          <a:prstGeom prst="rect">
            <a:avLst/>
          </a:prstGeom>
          <a:solidFill>
            <a:schemeClr val="bg1"/>
          </a:solidFill>
        </p:spPr>
        <p:txBody>
          <a:bodyPr wrap="square" lIns="0" tIns="0" rIns="0" bIns="0" rtlCol="0" anchor="t">
            <a:spAutoFit/>
          </a:bodyPr>
          <a:lstStyle>
            <a:defPPr>
              <a:defRPr lang="en-US"/>
            </a:defPPr>
            <a:lvl1pPr>
              <a:lnSpc>
                <a:spcPts val="6600"/>
              </a:lnSpc>
              <a:defRPr sz="6000">
                <a:solidFill>
                  <a:srgbClr val="000000"/>
                </a:solidFill>
                <a:latin typeface="Segoe UI Semibold"/>
                <a:cs typeface="Segoe UI Semibold"/>
              </a:defRPr>
            </a:lvl1pPr>
          </a:lstStyle>
          <a:p>
            <a:r>
              <a:rPr lang="en-US" dirty="0">
                <a:solidFill>
                  <a:schemeClr val="tx1"/>
                </a:solidFill>
                <a:latin typeface="Montserrat SemiBold" panose="00000700000000000000" pitchFamily="2" charset="0"/>
              </a:rPr>
              <a:t>Conceptual Site Plan</a:t>
            </a:r>
          </a:p>
        </p:txBody>
      </p:sp>
      <p:sp>
        <p:nvSpPr>
          <p:cNvPr id="20" name="AutoShape 11">
            <a:extLst>
              <a:ext uri="{FF2B5EF4-FFF2-40B4-BE49-F238E27FC236}">
                <a16:creationId xmlns:a16="http://schemas.microsoft.com/office/drawing/2014/main" id="{DD9431A4-3904-86C9-0F2D-032AE10F374B}"/>
              </a:ext>
            </a:extLst>
          </p:cNvPr>
          <p:cNvSpPr/>
          <p:nvPr/>
        </p:nvSpPr>
        <p:spPr>
          <a:xfrm>
            <a:off x="293206" y="2659699"/>
            <a:ext cx="5323823" cy="1858"/>
          </a:xfrm>
          <a:prstGeom prst="line">
            <a:avLst/>
          </a:prstGeom>
          <a:ln w="38100" cap="flat">
            <a:solidFill>
              <a:srgbClr val="397D5A"/>
            </a:solidFill>
            <a:prstDash val="solid"/>
            <a:headEnd type="none" w="sm" len="sm"/>
            <a:tailEnd type="none" w="sm" len="sm"/>
          </a:ln>
        </p:spPr>
        <p:txBody>
          <a:bodyPr/>
          <a:lstStyle/>
          <a:p>
            <a:endParaRPr lang="en-US"/>
          </a:p>
        </p:txBody>
      </p:sp>
      <p:pic>
        <p:nvPicPr>
          <p:cNvPr id="10" name="Picture 9">
            <a:extLst>
              <a:ext uri="{FF2B5EF4-FFF2-40B4-BE49-F238E27FC236}">
                <a16:creationId xmlns:a16="http://schemas.microsoft.com/office/drawing/2014/main" id="{1FC9F98F-AF22-B240-5551-C711F2CFE49B}"/>
              </a:ext>
            </a:extLst>
          </p:cNvPr>
          <p:cNvPicPr>
            <a:picLocks noChangeAspect="1"/>
          </p:cNvPicPr>
          <p:nvPr/>
        </p:nvPicPr>
        <p:blipFill>
          <a:blip r:embed="rId3"/>
          <a:stretch>
            <a:fillRect/>
          </a:stretch>
        </p:blipFill>
        <p:spPr>
          <a:xfrm>
            <a:off x="5530361" y="0"/>
            <a:ext cx="12783613" cy="10217727"/>
          </a:xfrm>
          <a:prstGeom prst="rect">
            <a:avLst/>
          </a:prstGeom>
        </p:spPr>
      </p:pic>
      <p:pic>
        <p:nvPicPr>
          <p:cNvPr id="16" name="Picture 15">
            <a:extLst>
              <a:ext uri="{FF2B5EF4-FFF2-40B4-BE49-F238E27FC236}">
                <a16:creationId xmlns:a16="http://schemas.microsoft.com/office/drawing/2014/main" id="{40220CDC-3A11-B363-A066-154C9AA4A30F}"/>
              </a:ext>
            </a:extLst>
          </p:cNvPr>
          <p:cNvPicPr>
            <a:picLocks noChangeAspect="1"/>
          </p:cNvPicPr>
          <p:nvPr/>
        </p:nvPicPr>
        <p:blipFill>
          <a:blip r:embed="rId4"/>
          <a:stretch>
            <a:fillRect/>
          </a:stretch>
        </p:blipFill>
        <p:spPr>
          <a:xfrm>
            <a:off x="946828" y="2844640"/>
            <a:ext cx="4513948" cy="3595002"/>
          </a:xfrm>
          <a:prstGeom prst="rect">
            <a:avLst/>
          </a:prstGeom>
        </p:spPr>
      </p:pic>
      <p:pic>
        <p:nvPicPr>
          <p:cNvPr id="7" name="Picture 6">
            <a:extLst>
              <a:ext uri="{FF2B5EF4-FFF2-40B4-BE49-F238E27FC236}">
                <a16:creationId xmlns:a16="http://schemas.microsoft.com/office/drawing/2014/main" id="{3419E91D-5431-62EE-5F41-7C7B2873315B}"/>
              </a:ext>
            </a:extLst>
          </p:cNvPr>
          <p:cNvPicPr>
            <a:picLocks noChangeAspect="1"/>
          </p:cNvPicPr>
          <p:nvPr/>
        </p:nvPicPr>
        <p:blipFill>
          <a:blip r:embed="rId3"/>
          <a:stretch>
            <a:fillRect/>
          </a:stretch>
        </p:blipFill>
        <p:spPr>
          <a:xfrm>
            <a:off x="5540599" y="34636"/>
            <a:ext cx="12783613" cy="10217727"/>
          </a:xfrm>
          <a:prstGeom prst="rect">
            <a:avLst/>
          </a:prstGeom>
        </p:spPr>
      </p:pic>
    </p:spTree>
    <p:extLst>
      <p:ext uri="{BB962C8B-B14F-4D97-AF65-F5344CB8AC3E}">
        <p14:creationId xmlns:p14="http://schemas.microsoft.com/office/powerpoint/2010/main" val="3659682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9B946B8B924D0468C0456EDAE723453" ma:contentTypeVersion="25" ma:contentTypeDescription="Create a new document." ma:contentTypeScope="" ma:versionID="79ee303010b72060590d811cfc329a12">
  <xsd:schema xmlns:xsd="http://www.w3.org/2001/XMLSchema" xmlns:xs="http://www.w3.org/2001/XMLSchema" xmlns:p="http://schemas.microsoft.com/office/2006/metadata/properties" xmlns:ns2="25bdc28e-0b49-480f-b65f-515f7dd0072f" xmlns:ns3="10698ff1-7abb-454a-8aa1-3c3f9f734c8e" targetNamespace="http://schemas.microsoft.com/office/2006/metadata/properties" ma:root="true" ma:fieldsID="73db38ad06e382d9e3f854867096baab" ns2:_="" ns3:_="">
    <xsd:import namespace="25bdc28e-0b49-480f-b65f-515f7dd0072f"/>
    <xsd:import namespace="10698ff1-7abb-454a-8aa1-3c3f9f734c8e"/>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Location" minOccurs="0"/>
                <xsd:element ref="ns3:MediaServiceAutoKeyPoints" minOccurs="0"/>
                <xsd:element ref="ns3:MediaServiceKeyPoints" minOccurs="0"/>
                <xsd:element ref="ns3:_Flow_SignoffStatus" minOccurs="0"/>
                <xsd:element ref="ns3:Comments" minOccurs="0"/>
                <xsd:element ref="ns3:MediaLengthInSeconds" minOccurs="0"/>
                <xsd:element ref="ns3:lcf76f155ced4ddcb4097134ff3c332f" minOccurs="0"/>
                <xsd:element ref="ns2:TaxCatchAll" minOccurs="0"/>
                <xsd:element ref="ns3:MediaServiceObjectDetectorVersions" minOccurs="0"/>
                <xsd:element ref="ns3:MediaServiceSearchProperties" minOccurs="0"/>
                <xsd:element ref="ns3:Notes"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5bdc28e-0b49-480f-b65f-515f7dd0072f"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5" nillable="true" ma:displayName="Taxonomy Catch All Column" ma:hidden="true" ma:list="{01382114-a68a-4bff-affc-30d83b6b14c0}" ma:internalName="TaxCatchAll" ma:showField="CatchAllData" ma:web="25bdc28e-0b49-480f-b65f-515f7dd0072f">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10698ff1-7abb-454a-8aa1-3c3f9f734c8e"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_Flow_SignoffStatus" ma:index="20" nillable="true" ma:displayName="Sign-off status" ma:internalName="Sign_x002d_off_x0020_status">
      <xsd:simpleType>
        <xsd:restriction base="dms:Text"/>
      </xsd:simpleType>
    </xsd:element>
    <xsd:element name="Comments" ma:index="21" nillable="true" ma:displayName="Comments" ma:internalName="Comments">
      <xsd:simpleType>
        <xsd:restriction base="dms:Text">
          <xsd:maxLength value="255"/>
        </xsd:restriction>
      </xsd:simpleType>
    </xsd:element>
    <xsd:element name="MediaLengthInSeconds" ma:index="22" nillable="true" ma:displayName="Length (seconds)"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48195636-4b9a-4cd6-9709-d786c5556245"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6"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7" nillable="true" ma:displayName="MediaServiceSearchProperties" ma:hidden="true" ma:internalName="MediaServiceSearchProperties" ma:readOnly="true">
      <xsd:simpleType>
        <xsd:restriction base="dms:Note"/>
      </xsd:simpleType>
    </xsd:element>
    <xsd:element name="Notes" ma:index="28" nillable="true" ma:displayName="Notes" ma:format="Dropdown" ma:internalName="Notes">
      <xsd:simpleType>
        <xsd:restriction base="dms:Text">
          <xsd:maxLength value="255"/>
        </xsd:restriction>
      </xsd:simpleType>
    </xsd:element>
    <xsd:element name="MediaServiceBillingMetadata" ma:index="29"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Notes xmlns="10698ff1-7abb-454a-8aa1-3c3f9f734c8e" xsi:nil="true"/>
    <TaxCatchAll xmlns="25bdc28e-0b49-480f-b65f-515f7dd0072f" xsi:nil="true"/>
    <Comments xmlns="10698ff1-7abb-454a-8aa1-3c3f9f734c8e" xsi:nil="true"/>
    <_Flow_SignoffStatus xmlns="10698ff1-7abb-454a-8aa1-3c3f9f734c8e" xsi:nil="true"/>
    <lcf76f155ced4ddcb4097134ff3c332f xmlns="10698ff1-7abb-454a-8aa1-3c3f9f734c8e">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63081AF0-B8E7-4D34-A777-B118BA9CFF7F}">
  <ds:schemaRefs>
    <ds:schemaRef ds:uri="10698ff1-7abb-454a-8aa1-3c3f9f734c8e"/>
    <ds:schemaRef ds:uri="25bdc28e-0b49-480f-b65f-515f7dd0072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C8C46C4C-7DD5-4704-B56B-A48CF5193499}">
  <ds:schemaRefs>
    <ds:schemaRef ds:uri="http://schemas.microsoft.com/sharepoint/v3/contenttype/forms"/>
  </ds:schemaRefs>
</ds:datastoreItem>
</file>

<file path=customXml/itemProps3.xml><?xml version="1.0" encoding="utf-8"?>
<ds:datastoreItem xmlns:ds="http://schemas.openxmlformats.org/officeDocument/2006/customXml" ds:itemID="{42FD7DB4-0D28-45BD-8D02-44F6D2201D2A}">
  <ds:schemaRefs>
    <ds:schemaRef ds:uri="http://schemas.microsoft.com/office/2006/metadata/properties"/>
    <ds:schemaRef ds:uri="http://www.w3.org/XML/1998/namespace"/>
    <ds:schemaRef ds:uri="10698ff1-7abb-454a-8aa1-3c3f9f734c8e"/>
    <ds:schemaRef ds:uri="http://schemas.microsoft.com/office/infopath/2007/PartnerControls"/>
    <ds:schemaRef ds:uri="http://schemas.microsoft.com/office/2006/documentManagement/types"/>
    <ds:schemaRef ds:uri="25bdc28e-0b49-480f-b65f-515f7dd0072f"/>
    <ds:schemaRef ds:uri="http://purl.org/dc/dcmitype/"/>
    <ds:schemaRef ds:uri="http://purl.org/dc/terms/"/>
    <ds:schemaRef ds:uri="http://schemas.openxmlformats.org/package/2006/metadata/core-properties"/>
    <ds:schemaRef ds:uri="http://purl.org/dc/elements/1.1/"/>
  </ds:schemaRefs>
</ds:datastoreItem>
</file>

<file path=docProps/app.xml><?xml version="1.0" encoding="utf-8"?>
<Properties xmlns="http://schemas.openxmlformats.org/officeDocument/2006/extended-properties" xmlns:vt="http://schemas.openxmlformats.org/officeDocument/2006/docPropsVTypes">
  <TotalTime>1802</TotalTime>
  <Words>1432</Words>
  <Application>Microsoft Office PowerPoint</Application>
  <PresentationFormat>Custom</PresentationFormat>
  <Paragraphs>186</Paragraphs>
  <Slides>19</Slides>
  <Notes>13</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19</vt:i4>
      </vt:variant>
    </vt:vector>
  </HeadingPairs>
  <TitlesOfParts>
    <vt:vector size="33" baseType="lpstr">
      <vt:lpstr>Montserrat SemiBold</vt:lpstr>
      <vt:lpstr>Montserrat Classic Bold</vt:lpstr>
      <vt:lpstr>Montserrat</vt:lpstr>
      <vt:lpstr>Arial</vt:lpstr>
      <vt:lpstr>Montserrat Italics</vt:lpstr>
      <vt:lpstr>Montserrat Light</vt:lpstr>
      <vt:lpstr>Calibri</vt:lpstr>
      <vt:lpstr>Montserrat Light Bold</vt:lpstr>
      <vt:lpstr>Codec Pro ExtraBold</vt:lpstr>
      <vt:lpstr>Courier New</vt:lpstr>
      <vt:lpstr>Aptos</vt:lpstr>
      <vt:lpstr>Montserrat Classic</vt:lpstr>
      <vt:lpstr>Segoe UI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Broome Technology Park_V4</dc:title>
  <dc:creator>Meg Rossie</dc:creator>
  <cp:lastModifiedBy>Lauren White</cp:lastModifiedBy>
  <cp:revision>8</cp:revision>
  <dcterms:created xsi:type="dcterms:W3CDTF">2006-08-16T00:00:00Z</dcterms:created>
  <dcterms:modified xsi:type="dcterms:W3CDTF">2026-04-01T14:37:18Z</dcterms:modified>
  <dc:identifier>DAGH1-6ckXQ</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0x010100A9B946B8B924D0468C0456EDAE723453</vt:lpwstr>
  </property>
  <property fmtid="{D5CDD505-2E9C-101B-9397-08002B2CF9AE}" pid="3" name="MediaServiceImageTags">
    <vt:lpwstr/>
  </property>
</Properties>
</file>